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5" r:id="rId2"/>
    <p:sldId id="377" r:id="rId3"/>
    <p:sldId id="405" r:id="rId4"/>
    <p:sldId id="406" r:id="rId5"/>
    <p:sldId id="407" r:id="rId6"/>
    <p:sldId id="408" r:id="rId7"/>
    <p:sldId id="378" r:id="rId8"/>
    <p:sldId id="409" r:id="rId9"/>
    <p:sldId id="410" r:id="rId10"/>
    <p:sldId id="372" r:id="rId11"/>
    <p:sldId id="411" r:id="rId12"/>
    <p:sldId id="286" r:id="rId13"/>
    <p:sldId id="384" r:id="rId14"/>
    <p:sldId id="403" r:id="rId15"/>
    <p:sldId id="402" r:id="rId16"/>
    <p:sldId id="404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orient="horz" pos="1334" userDrawn="1">
          <p15:clr>
            <a:srgbClr val="A4A3A4"/>
          </p15:clr>
        </p15:guide>
        <p15:guide id="9" orient="horz" pos="3921" userDrawn="1">
          <p15:clr>
            <a:srgbClr val="A4A3A4"/>
          </p15:clr>
        </p15:guide>
        <p15:guide id="10" orient="horz" pos="3696" userDrawn="1">
          <p15:clr>
            <a:srgbClr val="A4A3A4"/>
          </p15:clr>
        </p15:guide>
        <p15:guide id="11" pos="600" userDrawn="1">
          <p15:clr>
            <a:srgbClr val="A4A3A4"/>
          </p15:clr>
        </p15:guide>
        <p15:guide id="12" pos="7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E2DD"/>
    <a:srgbClr val="3236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807" autoAdjust="0"/>
    <p:restoredTop sz="94533" autoAdjust="0"/>
  </p:normalViewPr>
  <p:slideViewPr>
    <p:cSldViewPr snapToGrid="0" showGuides="1">
      <p:cViewPr varScale="1">
        <p:scale>
          <a:sx n="114" d="100"/>
          <a:sy n="114" d="100"/>
        </p:scale>
        <p:origin x="-258" y="-96"/>
      </p:cViewPr>
      <p:guideLst>
        <p:guide orient="horz" pos="2160"/>
        <p:guide orient="horz" pos="1008"/>
        <p:guide orient="horz" pos="1334"/>
        <p:guide orient="horz" pos="3921"/>
        <p:guide orient="horz" pos="3696"/>
        <p:guide pos="3840"/>
        <p:guide pos="380"/>
        <p:guide pos="7296"/>
        <p:guide pos="600"/>
        <p:guide pos="7080"/>
      </p:guideLst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29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1" i="0" u="none" strike="noStrike" kern="1200" spc="0" baseline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音频转写</a:t>
            </a:r>
            <a:endParaRPr lang="en-US" altLang="zh-CN" sz="2400" b="1" dirty="0">
              <a:solidFill>
                <a:schemeClr val="tx1"/>
              </a:solidFill>
              <a:latin typeface="+mj-ea"/>
              <a:ea typeface="+mj-ea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店铺流量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PV</c:v>
                </c:pt>
                <c:pt idx="1">
                  <c:v>UV</c:v>
                </c:pt>
                <c:pt idx="2">
                  <c:v>成交人数</c:v>
                </c:pt>
                <c:pt idx="3">
                  <c:v>成交件数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117653</c:v>
                </c:pt>
                <c:pt idx="1">
                  <c:v>87543</c:v>
                </c:pt>
                <c:pt idx="2">
                  <c:v>1783</c:v>
                </c:pt>
                <c:pt idx="3">
                  <c:v>8532</c:v>
                </c:pt>
              </c:numCache>
            </c:numRef>
          </c:val>
        </c:ser>
        <c:gapWidth val="219"/>
        <c:overlap val="-27"/>
        <c:axId val="157420160"/>
        <c:axId val="157446528"/>
      </c:barChart>
      <c:catAx>
        <c:axId val="157420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46528"/>
        <c:crosses val="autoZero"/>
        <c:auto val="1"/>
        <c:lblAlgn val="ctr"/>
        <c:lblOffset val="100"/>
      </c:catAx>
      <c:valAx>
        <c:axId val="1574465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1" i="0" u="none" strike="noStrike" kern="1200" spc="0" baseline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文档翻译</a:t>
            </a:r>
            <a:endParaRPr lang="en-US" altLang="zh-CN" sz="2400" b="1" dirty="0">
              <a:solidFill>
                <a:schemeClr val="tx1"/>
              </a:solidFill>
              <a:latin typeface="+mj-ea"/>
              <a:ea typeface="+mj-ea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店铺流量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PV</c:v>
                </c:pt>
                <c:pt idx="1">
                  <c:v>UV</c:v>
                </c:pt>
                <c:pt idx="2">
                  <c:v>成交人数</c:v>
                </c:pt>
                <c:pt idx="3">
                  <c:v>成交件数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117653</c:v>
                </c:pt>
                <c:pt idx="1">
                  <c:v>87543</c:v>
                </c:pt>
                <c:pt idx="2">
                  <c:v>1783</c:v>
                </c:pt>
                <c:pt idx="3">
                  <c:v>8532</c:v>
                </c:pt>
              </c:numCache>
            </c:numRef>
          </c:val>
        </c:ser>
        <c:gapWidth val="219"/>
        <c:overlap val="-27"/>
        <c:axId val="175156224"/>
        <c:axId val="175264512"/>
      </c:barChart>
      <c:catAx>
        <c:axId val="175156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264512"/>
        <c:crosses val="autoZero"/>
        <c:auto val="1"/>
        <c:lblAlgn val="ctr"/>
        <c:lblOffset val="100"/>
      </c:catAx>
      <c:valAx>
        <c:axId val="175264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51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doughnutChart>
        <c:varyColors val="1"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bar"/>
        <c:grouping val="clustered"/>
        <c:gapWidth val="182"/>
        <c:axId val="179011968"/>
        <c:axId val="179013504"/>
      </c:barChart>
      <c:catAx>
        <c:axId val="1790119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13504"/>
        <c:crosses val="autoZero"/>
        <c:auto val="1"/>
        <c:lblAlgn val="ctr"/>
        <c:lblOffset val="100"/>
      </c:catAx>
      <c:valAx>
        <c:axId val="179013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1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4">
          <a:lumMod val="90000"/>
        </a:schemeClr>
      </a:solidFill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bar"/>
        <c:grouping val="clustered"/>
        <c:gapWidth val="182"/>
        <c:axId val="179023872"/>
        <c:axId val="179025408"/>
      </c:barChart>
      <c:catAx>
        <c:axId val="1790238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25408"/>
        <c:crosses val="autoZero"/>
        <c:auto val="1"/>
        <c:lblAlgn val="ctr"/>
        <c:lblOffset val="100"/>
      </c:catAx>
      <c:valAx>
        <c:axId val="179025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4">
          <a:lumMod val="90000"/>
        </a:schemeClr>
      </a:solidFill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1" i="0" u="none" strike="noStrike" kern="1200" spc="0" baseline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店铺流量详情</a:t>
            </a:r>
            <a:endParaRPr lang="en-US" altLang="zh-CN" sz="2400" b="1" dirty="0">
              <a:solidFill>
                <a:schemeClr val="tx1"/>
              </a:solidFill>
              <a:latin typeface="+mj-ea"/>
              <a:ea typeface="+mj-ea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gapWidth val="219"/>
        <c:overlap val="-27"/>
        <c:axId val="179102080"/>
        <c:axId val="179103616"/>
      </c:barChart>
      <c:catAx>
        <c:axId val="179102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103616"/>
        <c:crosses val="autoZero"/>
        <c:auto val="1"/>
        <c:lblAlgn val="ctr"/>
        <c:lblOffset val="100"/>
      </c:catAx>
      <c:valAx>
        <c:axId val="179103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1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 cap="rnd">
              <a:noFill/>
            </a:ln>
          </c:spPr>
          <c:dPt>
            <c:idx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 cap="rnd">
                <a:noFill/>
              </a:ln>
              <a:effectLst/>
            </c:spPr>
          </c:dPt>
          <c:dPt>
            <c:idx val="1"/>
            <c:spPr>
              <a:noFill/>
              <a:ln w="19050" cap="rnd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完成额度</c:v>
                </c:pt>
                <c:pt idx="1">
                  <c:v>未完成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6.8</c:v>
                </c:pt>
                <c:pt idx="1">
                  <c:v>3.2</c:v>
                </c:pt>
              </c:numCache>
            </c:numRef>
          </c:val>
        </c:ser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D7C6-420E-4179-BD3B-B80F5AF4F299}" type="datetimeFigureOut">
              <a:rPr lang="zh-CN" altLang="en-US" smtClean="0"/>
              <a:pPr/>
              <a:t>2024/3/25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87CA-1B2A-461F-AA0F-1B344884AB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6C26-C72F-44AA-93CC-7E5C82FA86ED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C086-DF50-441F-9D0D-82E71E33C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C086-DF50-441F-9D0D-82E71E33C5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77900" y="2155824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2155823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84648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55675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536950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18225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697913" y="2139950"/>
            <a:ext cx="2551176" cy="19293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38538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21400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4263" y="2133599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63133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545996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28858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711721" y="4024312"/>
            <a:ext cx="2532888" cy="184708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70612" y="2133599"/>
            <a:ext cx="2496312" cy="22219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42362" y="2133599"/>
            <a:ext cx="2496312" cy="22219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39712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22987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6262" y="2133599"/>
            <a:ext cx="2532888" cy="373062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23100" y="0"/>
            <a:ext cx="5168900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55675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05313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854951" y="2133599"/>
            <a:ext cx="3383280" cy="22128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15899" y="2723707"/>
            <a:ext cx="6163818" cy="3448493"/>
            <a:chOff x="415899" y="2723707"/>
            <a:chExt cx="6163818" cy="3448493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15899" y="2723707"/>
              <a:ext cx="6163818" cy="344849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586753" y="2877670"/>
              <a:ext cx="3878132" cy="24419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61209" y="2042959"/>
            <a:ext cx="4574221" cy="4193036"/>
            <a:chOff x="861209" y="2042959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42959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082566" y="2238703"/>
              <a:ext cx="4141075" cy="25329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2566" y="2238703"/>
            <a:ext cx="4141075" cy="253299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38" y="1600200"/>
            <a:ext cx="3313021" cy="4327634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4043" y="1731762"/>
            <a:ext cx="3049244" cy="4056950"/>
          </a:xfrm>
          <a:prstGeom prst="roundRect">
            <a:avLst>
              <a:gd name="adj" fmla="val 1734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9606" y="1959735"/>
            <a:ext cx="2115356" cy="4226483"/>
          </a:xfrm>
          <a:prstGeom prst="rect">
            <a:avLst/>
          </a:prstGeom>
          <a:effectLst/>
        </p:spPr>
      </p:pic>
      <p:sp>
        <p:nvSpPr>
          <p:cNvPr id="6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499009" y="2105526"/>
            <a:ext cx="1845770" cy="3962400"/>
          </a:xfrm>
          <a:custGeom>
            <a:avLst/>
            <a:gdLst>
              <a:gd name="connsiteX0" fmla="*/ 228674 w 2620800"/>
              <a:gd name="connsiteY0" fmla="*/ 0 h 5670935"/>
              <a:gd name="connsiteX1" fmla="*/ 572595 w 2620800"/>
              <a:gd name="connsiteY1" fmla="*/ 0 h 5670935"/>
              <a:gd name="connsiteX2" fmla="*/ 709697 w 2620800"/>
              <a:gd name="connsiteY2" fmla="*/ 196110 h 5670935"/>
              <a:gd name="connsiteX3" fmla="*/ 1519434 w 2620800"/>
              <a:gd name="connsiteY3" fmla="*/ 196110 h 5670935"/>
              <a:gd name="connsiteX4" fmla="*/ 1688940 w 2620800"/>
              <a:gd name="connsiteY4" fmla="*/ 196110 h 5670935"/>
              <a:gd name="connsiteX5" fmla="*/ 1909987 w 2620800"/>
              <a:gd name="connsiteY5" fmla="*/ 196110 h 5670935"/>
              <a:gd name="connsiteX6" fmla="*/ 2047089 w 2620800"/>
              <a:gd name="connsiteY6" fmla="*/ 0 h 5670935"/>
              <a:gd name="connsiteX7" fmla="*/ 2391010 w 2620800"/>
              <a:gd name="connsiteY7" fmla="*/ 0 h 5670935"/>
              <a:gd name="connsiteX8" fmla="*/ 2619684 w 2620800"/>
              <a:gd name="connsiteY8" fmla="*/ 224907 h 5670935"/>
              <a:gd name="connsiteX9" fmla="*/ 2619684 w 2620800"/>
              <a:gd name="connsiteY9" fmla="*/ 1157465 h 5670935"/>
              <a:gd name="connsiteX10" fmla="*/ 2620800 w 2620800"/>
              <a:gd name="connsiteY10" fmla="*/ 1157465 h 5670935"/>
              <a:gd name="connsiteX11" fmla="*/ 2620800 w 2620800"/>
              <a:gd name="connsiteY11" fmla="*/ 5426796 h 5670935"/>
              <a:gd name="connsiteX12" fmla="*/ 2375415 w 2620800"/>
              <a:gd name="connsiteY12" fmla="*/ 5670935 h 5670935"/>
              <a:gd name="connsiteX13" fmla="*/ 245386 w 2620800"/>
              <a:gd name="connsiteY13" fmla="*/ 5670935 h 5670935"/>
              <a:gd name="connsiteX14" fmla="*/ 0 w 2620800"/>
              <a:gd name="connsiteY14" fmla="*/ 5426796 h 5670935"/>
              <a:gd name="connsiteX15" fmla="*/ 0 w 2620800"/>
              <a:gd name="connsiteY15" fmla="*/ 5012846 h 5670935"/>
              <a:gd name="connsiteX16" fmla="*/ 0 w 2620800"/>
              <a:gd name="connsiteY16" fmla="*/ 1157465 h 5670935"/>
              <a:gd name="connsiteX17" fmla="*/ 0 w 2620800"/>
              <a:gd name="connsiteY17" fmla="*/ 224907 h 5670935"/>
              <a:gd name="connsiteX18" fmla="*/ 228674 w 2620800"/>
              <a:gd name="connsiteY18" fmla="*/ 0 h 5670935"/>
              <a:gd name="connsiteX0-1" fmla="*/ 228674 w 2620800"/>
              <a:gd name="connsiteY0-2" fmla="*/ 0 h 5670935"/>
              <a:gd name="connsiteX1-3" fmla="*/ 572595 w 2620800"/>
              <a:gd name="connsiteY1-4" fmla="*/ 0 h 5670935"/>
              <a:gd name="connsiteX2-5" fmla="*/ 709697 w 2620800"/>
              <a:gd name="connsiteY2-6" fmla="*/ 196110 h 5670935"/>
              <a:gd name="connsiteX3-7" fmla="*/ 1519434 w 2620800"/>
              <a:gd name="connsiteY3-8" fmla="*/ 196110 h 5670935"/>
              <a:gd name="connsiteX4-9" fmla="*/ 1688940 w 2620800"/>
              <a:gd name="connsiteY4-10" fmla="*/ 196110 h 5670935"/>
              <a:gd name="connsiteX5-11" fmla="*/ 1909987 w 2620800"/>
              <a:gd name="connsiteY5-12" fmla="*/ 196110 h 5670935"/>
              <a:gd name="connsiteX6-13" fmla="*/ 2047089 w 2620800"/>
              <a:gd name="connsiteY6-14" fmla="*/ 0 h 5670935"/>
              <a:gd name="connsiteX7-15" fmla="*/ 2391010 w 2620800"/>
              <a:gd name="connsiteY7-16" fmla="*/ 0 h 5670935"/>
              <a:gd name="connsiteX8-17" fmla="*/ 2619684 w 2620800"/>
              <a:gd name="connsiteY8-18" fmla="*/ 224907 h 5670935"/>
              <a:gd name="connsiteX9-19" fmla="*/ 2619684 w 2620800"/>
              <a:gd name="connsiteY9-20" fmla="*/ 1157465 h 5670935"/>
              <a:gd name="connsiteX10-21" fmla="*/ 2620800 w 2620800"/>
              <a:gd name="connsiteY10-22" fmla="*/ 1157465 h 5670935"/>
              <a:gd name="connsiteX11-23" fmla="*/ 2620800 w 2620800"/>
              <a:gd name="connsiteY11-24" fmla="*/ 5426796 h 5670935"/>
              <a:gd name="connsiteX12-25" fmla="*/ 2375415 w 2620800"/>
              <a:gd name="connsiteY12-26" fmla="*/ 5670935 h 5670935"/>
              <a:gd name="connsiteX13-27" fmla="*/ 245386 w 2620800"/>
              <a:gd name="connsiteY13-28" fmla="*/ 5670935 h 5670935"/>
              <a:gd name="connsiteX14-29" fmla="*/ 0 w 2620800"/>
              <a:gd name="connsiteY14-30" fmla="*/ 5426796 h 5670935"/>
              <a:gd name="connsiteX15-31" fmla="*/ 0 w 2620800"/>
              <a:gd name="connsiteY15-32" fmla="*/ 1157465 h 5670935"/>
              <a:gd name="connsiteX16-33" fmla="*/ 0 w 2620800"/>
              <a:gd name="connsiteY16-34" fmla="*/ 224907 h 5670935"/>
              <a:gd name="connsiteX17-35" fmla="*/ 228674 w 2620800"/>
              <a:gd name="connsiteY17-36" fmla="*/ 0 h 5670935"/>
              <a:gd name="connsiteX0-37" fmla="*/ 228674 w 2620800"/>
              <a:gd name="connsiteY0-38" fmla="*/ 0 h 5670935"/>
              <a:gd name="connsiteX1-39" fmla="*/ 572595 w 2620800"/>
              <a:gd name="connsiteY1-40" fmla="*/ 0 h 5670935"/>
              <a:gd name="connsiteX2-41" fmla="*/ 709697 w 2620800"/>
              <a:gd name="connsiteY2-42" fmla="*/ 196110 h 5670935"/>
              <a:gd name="connsiteX3-43" fmla="*/ 1519434 w 2620800"/>
              <a:gd name="connsiteY3-44" fmla="*/ 196110 h 5670935"/>
              <a:gd name="connsiteX4-45" fmla="*/ 1688940 w 2620800"/>
              <a:gd name="connsiteY4-46" fmla="*/ 196110 h 5670935"/>
              <a:gd name="connsiteX5-47" fmla="*/ 1909987 w 2620800"/>
              <a:gd name="connsiteY5-48" fmla="*/ 196110 h 5670935"/>
              <a:gd name="connsiteX6-49" fmla="*/ 2047089 w 2620800"/>
              <a:gd name="connsiteY6-50" fmla="*/ 0 h 5670935"/>
              <a:gd name="connsiteX7-51" fmla="*/ 2391010 w 2620800"/>
              <a:gd name="connsiteY7-52" fmla="*/ 0 h 5670935"/>
              <a:gd name="connsiteX8-53" fmla="*/ 2619684 w 2620800"/>
              <a:gd name="connsiteY8-54" fmla="*/ 224907 h 5670935"/>
              <a:gd name="connsiteX9-55" fmla="*/ 2619684 w 2620800"/>
              <a:gd name="connsiteY9-56" fmla="*/ 1157465 h 5670935"/>
              <a:gd name="connsiteX10-57" fmla="*/ 2620800 w 2620800"/>
              <a:gd name="connsiteY10-58" fmla="*/ 1157465 h 5670935"/>
              <a:gd name="connsiteX11-59" fmla="*/ 2620800 w 2620800"/>
              <a:gd name="connsiteY11-60" fmla="*/ 5426796 h 5670935"/>
              <a:gd name="connsiteX12-61" fmla="*/ 2375415 w 2620800"/>
              <a:gd name="connsiteY12-62" fmla="*/ 5670935 h 5670935"/>
              <a:gd name="connsiteX13-63" fmla="*/ 245386 w 2620800"/>
              <a:gd name="connsiteY13-64" fmla="*/ 5670935 h 5670935"/>
              <a:gd name="connsiteX14-65" fmla="*/ 0 w 2620800"/>
              <a:gd name="connsiteY14-66" fmla="*/ 5426796 h 5670935"/>
              <a:gd name="connsiteX15-67" fmla="*/ 0 w 2620800"/>
              <a:gd name="connsiteY15-68" fmla="*/ 224907 h 5670935"/>
              <a:gd name="connsiteX16-69" fmla="*/ 228674 w 2620800"/>
              <a:gd name="connsiteY16-70" fmla="*/ 0 h 5670935"/>
              <a:gd name="connsiteX0-71" fmla="*/ 228674 w 2620800"/>
              <a:gd name="connsiteY0-72" fmla="*/ 0 h 5670935"/>
              <a:gd name="connsiteX1-73" fmla="*/ 572595 w 2620800"/>
              <a:gd name="connsiteY1-74" fmla="*/ 0 h 5670935"/>
              <a:gd name="connsiteX2-75" fmla="*/ 709697 w 2620800"/>
              <a:gd name="connsiteY2-76" fmla="*/ 196110 h 5670935"/>
              <a:gd name="connsiteX3-77" fmla="*/ 1519434 w 2620800"/>
              <a:gd name="connsiteY3-78" fmla="*/ 196110 h 5670935"/>
              <a:gd name="connsiteX4-79" fmla="*/ 1688940 w 2620800"/>
              <a:gd name="connsiteY4-80" fmla="*/ 196110 h 5670935"/>
              <a:gd name="connsiteX5-81" fmla="*/ 1909987 w 2620800"/>
              <a:gd name="connsiteY5-82" fmla="*/ 196110 h 5670935"/>
              <a:gd name="connsiteX6-83" fmla="*/ 2047089 w 2620800"/>
              <a:gd name="connsiteY6-84" fmla="*/ 0 h 5670935"/>
              <a:gd name="connsiteX7-85" fmla="*/ 2391010 w 2620800"/>
              <a:gd name="connsiteY7-86" fmla="*/ 0 h 5670935"/>
              <a:gd name="connsiteX8-87" fmla="*/ 2619684 w 2620800"/>
              <a:gd name="connsiteY8-88" fmla="*/ 224907 h 5670935"/>
              <a:gd name="connsiteX9-89" fmla="*/ 2619684 w 2620800"/>
              <a:gd name="connsiteY9-90" fmla="*/ 1157465 h 5670935"/>
              <a:gd name="connsiteX10-91" fmla="*/ 2620800 w 2620800"/>
              <a:gd name="connsiteY10-92" fmla="*/ 5426796 h 5670935"/>
              <a:gd name="connsiteX11-93" fmla="*/ 2375415 w 2620800"/>
              <a:gd name="connsiteY11-94" fmla="*/ 5670935 h 5670935"/>
              <a:gd name="connsiteX12-95" fmla="*/ 245386 w 2620800"/>
              <a:gd name="connsiteY12-96" fmla="*/ 5670935 h 5670935"/>
              <a:gd name="connsiteX13-97" fmla="*/ 0 w 2620800"/>
              <a:gd name="connsiteY13-98" fmla="*/ 5426796 h 5670935"/>
              <a:gd name="connsiteX14-99" fmla="*/ 0 w 2620800"/>
              <a:gd name="connsiteY14-100" fmla="*/ 224907 h 5670935"/>
              <a:gd name="connsiteX15-101" fmla="*/ 228674 w 2620800"/>
              <a:gd name="connsiteY15-102" fmla="*/ 0 h 5670935"/>
              <a:gd name="connsiteX0-103" fmla="*/ 228674 w 2620800"/>
              <a:gd name="connsiteY0-104" fmla="*/ 0 h 5670935"/>
              <a:gd name="connsiteX1-105" fmla="*/ 572595 w 2620800"/>
              <a:gd name="connsiteY1-106" fmla="*/ 0 h 5670935"/>
              <a:gd name="connsiteX2-107" fmla="*/ 709697 w 2620800"/>
              <a:gd name="connsiteY2-108" fmla="*/ 196110 h 5670935"/>
              <a:gd name="connsiteX3-109" fmla="*/ 1519434 w 2620800"/>
              <a:gd name="connsiteY3-110" fmla="*/ 196110 h 5670935"/>
              <a:gd name="connsiteX4-111" fmla="*/ 1909987 w 2620800"/>
              <a:gd name="connsiteY4-112" fmla="*/ 196110 h 5670935"/>
              <a:gd name="connsiteX5-113" fmla="*/ 2047089 w 2620800"/>
              <a:gd name="connsiteY5-114" fmla="*/ 0 h 5670935"/>
              <a:gd name="connsiteX6-115" fmla="*/ 2391010 w 2620800"/>
              <a:gd name="connsiteY6-116" fmla="*/ 0 h 5670935"/>
              <a:gd name="connsiteX7-117" fmla="*/ 2619684 w 2620800"/>
              <a:gd name="connsiteY7-118" fmla="*/ 224907 h 5670935"/>
              <a:gd name="connsiteX8-119" fmla="*/ 2619684 w 2620800"/>
              <a:gd name="connsiteY8-120" fmla="*/ 1157465 h 5670935"/>
              <a:gd name="connsiteX9-121" fmla="*/ 2620800 w 2620800"/>
              <a:gd name="connsiteY9-122" fmla="*/ 5426796 h 5670935"/>
              <a:gd name="connsiteX10-123" fmla="*/ 2375415 w 2620800"/>
              <a:gd name="connsiteY10-124" fmla="*/ 5670935 h 5670935"/>
              <a:gd name="connsiteX11-125" fmla="*/ 245386 w 2620800"/>
              <a:gd name="connsiteY11-126" fmla="*/ 5670935 h 5670935"/>
              <a:gd name="connsiteX12-127" fmla="*/ 0 w 2620800"/>
              <a:gd name="connsiteY12-128" fmla="*/ 5426796 h 5670935"/>
              <a:gd name="connsiteX13-129" fmla="*/ 0 w 2620800"/>
              <a:gd name="connsiteY13-130" fmla="*/ 224907 h 5670935"/>
              <a:gd name="connsiteX14-131" fmla="*/ 228674 w 2620800"/>
              <a:gd name="connsiteY14-132" fmla="*/ 0 h 5670935"/>
              <a:gd name="connsiteX0-133" fmla="*/ 228674 w 2620800"/>
              <a:gd name="connsiteY0-134" fmla="*/ 0 h 5670935"/>
              <a:gd name="connsiteX1-135" fmla="*/ 572595 w 2620800"/>
              <a:gd name="connsiteY1-136" fmla="*/ 0 h 5670935"/>
              <a:gd name="connsiteX2-137" fmla="*/ 709697 w 2620800"/>
              <a:gd name="connsiteY2-138" fmla="*/ 196110 h 5670935"/>
              <a:gd name="connsiteX3-139" fmla="*/ 1909987 w 2620800"/>
              <a:gd name="connsiteY3-140" fmla="*/ 196110 h 5670935"/>
              <a:gd name="connsiteX4-141" fmla="*/ 2047089 w 2620800"/>
              <a:gd name="connsiteY4-142" fmla="*/ 0 h 5670935"/>
              <a:gd name="connsiteX5-143" fmla="*/ 2391010 w 2620800"/>
              <a:gd name="connsiteY5-144" fmla="*/ 0 h 5670935"/>
              <a:gd name="connsiteX6-145" fmla="*/ 2619684 w 2620800"/>
              <a:gd name="connsiteY6-146" fmla="*/ 224907 h 5670935"/>
              <a:gd name="connsiteX7-147" fmla="*/ 2619684 w 2620800"/>
              <a:gd name="connsiteY7-148" fmla="*/ 1157465 h 5670935"/>
              <a:gd name="connsiteX8-149" fmla="*/ 2620800 w 2620800"/>
              <a:gd name="connsiteY8-150" fmla="*/ 5426796 h 5670935"/>
              <a:gd name="connsiteX9-151" fmla="*/ 2375415 w 2620800"/>
              <a:gd name="connsiteY9-152" fmla="*/ 5670935 h 5670935"/>
              <a:gd name="connsiteX10-153" fmla="*/ 245386 w 2620800"/>
              <a:gd name="connsiteY10-154" fmla="*/ 5670935 h 5670935"/>
              <a:gd name="connsiteX11-155" fmla="*/ 0 w 2620800"/>
              <a:gd name="connsiteY11-156" fmla="*/ 5426796 h 5670935"/>
              <a:gd name="connsiteX12-157" fmla="*/ 0 w 2620800"/>
              <a:gd name="connsiteY12-158" fmla="*/ 224907 h 5670935"/>
              <a:gd name="connsiteX13-159" fmla="*/ 228674 w 2620800"/>
              <a:gd name="connsiteY13-160" fmla="*/ 0 h 5670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620800" h="5670935">
                <a:moveTo>
                  <a:pt x="228674" y="0"/>
                </a:moveTo>
                <a:lnTo>
                  <a:pt x="572595" y="0"/>
                </a:lnTo>
                <a:cubicBezTo>
                  <a:pt x="570670" y="32033"/>
                  <a:pt x="556840" y="187890"/>
                  <a:pt x="709697" y="196110"/>
                </a:cubicBezTo>
                <a:lnTo>
                  <a:pt x="1909987" y="196110"/>
                </a:lnTo>
                <a:cubicBezTo>
                  <a:pt x="2062844" y="187890"/>
                  <a:pt x="2049014" y="32033"/>
                  <a:pt x="2047089" y="0"/>
                </a:cubicBezTo>
                <a:lnTo>
                  <a:pt x="2391010" y="0"/>
                </a:lnTo>
                <a:cubicBezTo>
                  <a:pt x="2517303" y="0"/>
                  <a:pt x="2619684" y="100694"/>
                  <a:pt x="2619684" y="224907"/>
                </a:cubicBezTo>
                <a:lnTo>
                  <a:pt x="2619684" y="1157465"/>
                </a:lnTo>
                <a:lnTo>
                  <a:pt x="2620800" y="5426796"/>
                </a:lnTo>
                <a:cubicBezTo>
                  <a:pt x="2620800" y="5561630"/>
                  <a:pt x="2510938" y="5670935"/>
                  <a:pt x="2375415" y="5670935"/>
                </a:cubicBezTo>
                <a:lnTo>
                  <a:pt x="245386" y="5670935"/>
                </a:lnTo>
                <a:cubicBezTo>
                  <a:pt x="109863" y="5670935"/>
                  <a:pt x="0" y="5561630"/>
                  <a:pt x="0" y="5426796"/>
                </a:cubicBezTo>
                <a:lnTo>
                  <a:pt x="0" y="224907"/>
                </a:lnTo>
                <a:cubicBezTo>
                  <a:pt x="0" y="100694"/>
                  <a:pt x="102381" y="0"/>
                  <a:pt x="22867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974" y="1959735"/>
            <a:ext cx="2115356" cy="4226483"/>
          </a:xfrm>
          <a:prstGeom prst="rect">
            <a:avLst/>
          </a:prstGeom>
          <a:effectLst/>
        </p:spPr>
      </p:pic>
      <p:sp>
        <p:nvSpPr>
          <p:cNvPr id="6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1165377" y="2105526"/>
            <a:ext cx="1845770" cy="3962400"/>
          </a:xfrm>
          <a:custGeom>
            <a:avLst/>
            <a:gdLst>
              <a:gd name="connsiteX0" fmla="*/ 228674 w 2620800"/>
              <a:gd name="connsiteY0" fmla="*/ 0 h 5670935"/>
              <a:gd name="connsiteX1" fmla="*/ 572595 w 2620800"/>
              <a:gd name="connsiteY1" fmla="*/ 0 h 5670935"/>
              <a:gd name="connsiteX2" fmla="*/ 709697 w 2620800"/>
              <a:gd name="connsiteY2" fmla="*/ 196110 h 5670935"/>
              <a:gd name="connsiteX3" fmla="*/ 1519434 w 2620800"/>
              <a:gd name="connsiteY3" fmla="*/ 196110 h 5670935"/>
              <a:gd name="connsiteX4" fmla="*/ 1688940 w 2620800"/>
              <a:gd name="connsiteY4" fmla="*/ 196110 h 5670935"/>
              <a:gd name="connsiteX5" fmla="*/ 1909987 w 2620800"/>
              <a:gd name="connsiteY5" fmla="*/ 196110 h 5670935"/>
              <a:gd name="connsiteX6" fmla="*/ 2047089 w 2620800"/>
              <a:gd name="connsiteY6" fmla="*/ 0 h 5670935"/>
              <a:gd name="connsiteX7" fmla="*/ 2391010 w 2620800"/>
              <a:gd name="connsiteY7" fmla="*/ 0 h 5670935"/>
              <a:gd name="connsiteX8" fmla="*/ 2619684 w 2620800"/>
              <a:gd name="connsiteY8" fmla="*/ 224907 h 5670935"/>
              <a:gd name="connsiteX9" fmla="*/ 2619684 w 2620800"/>
              <a:gd name="connsiteY9" fmla="*/ 1157465 h 5670935"/>
              <a:gd name="connsiteX10" fmla="*/ 2620800 w 2620800"/>
              <a:gd name="connsiteY10" fmla="*/ 1157465 h 5670935"/>
              <a:gd name="connsiteX11" fmla="*/ 2620800 w 2620800"/>
              <a:gd name="connsiteY11" fmla="*/ 5426796 h 5670935"/>
              <a:gd name="connsiteX12" fmla="*/ 2375415 w 2620800"/>
              <a:gd name="connsiteY12" fmla="*/ 5670935 h 5670935"/>
              <a:gd name="connsiteX13" fmla="*/ 245386 w 2620800"/>
              <a:gd name="connsiteY13" fmla="*/ 5670935 h 5670935"/>
              <a:gd name="connsiteX14" fmla="*/ 0 w 2620800"/>
              <a:gd name="connsiteY14" fmla="*/ 5426796 h 5670935"/>
              <a:gd name="connsiteX15" fmla="*/ 0 w 2620800"/>
              <a:gd name="connsiteY15" fmla="*/ 5012846 h 5670935"/>
              <a:gd name="connsiteX16" fmla="*/ 0 w 2620800"/>
              <a:gd name="connsiteY16" fmla="*/ 1157465 h 5670935"/>
              <a:gd name="connsiteX17" fmla="*/ 0 w 2620800"/>
              <a:gd name="connsiteY17" fmla="*/ 224907 h 5670935"/>
              <a:gd name="connsiteX18" fmla="*/ 228674 w 2620800"/>
              <a:gd name="connsiteY18" fmla="*/ 0 h 5670935"/>
              <a:gd name="connsiteX0-1" fmla="*/ 228674 w 2620800"/>
              <a:gd name="connsiteY0-2" fmla="*/ 0 h 5670935"/>
              <a:gd name="connsiteX1-3" fmla="*/ 572595 w 2620800"/>
              <a:gd name="connsiteY1-4" fmla="*/ 0 h 5670935"/>
              <a:gd name="connsiteX2-5" fmla="*/ 709697 w 2620800"/>
              <a:gd name="connsiteY2-6" fmla="*/ 196110 h 5670935"/>
              <a:gd name="connsiteX3-7" fmla="*/ 1519434 w 2620800"/>
              <a:gd name="connsiteY3-8" fmla="*/ 196110 h 5670935"/>
              <a:gd name="connsiteX4-9" fmla="*/ 1688940 w 2620800"/>
              <a:gd name="connsiteY4-10" fmla="*/ 196110 h 5670935"/>
              <a:gd name="connsiteX5-11" fmla="*/ 1909987 w 2620800"/>
              <a:gd name="connsiteY5-12" fmla="*/ 196110 h 5670935"/>
              <a:gd name="connsiteX6-13" fmla="*/ 2047089 w 2620800"/>
              <a:gd name="connsiteY6-14" fmla="*/ 0 h 5670935"/>
              <a:gd name="connsiteX7-15" fmla="*/ 2391010 w 2620800"/>
              <a:gd name="connsiteY7-16" fmla="*/ 0 h 5670935"/>
              <a:gd name="connsiteX8-17" fmla="*/ 2619684 w 2620800"/>
              <a:gd name="connsiteY8-18" fmla="*/ 224907 h 5670935"/>
              <a:gd name="connsiteX9-19" fmla="*/ 2619684 w 2620800"/>
              <a:gd name="connsiteY9-20" fmla="*/ 1157465 h 5670935"/>
              <a:gd name="connsiteX10-21" fmla="*/ 2620800 w 2620800"/>
              <a:gd name="connsiteY10-22" fmla="*/ 1157465 h 5670935"/>
              <a:gd name="connsiteX11-23" fmla="*/ 2620800 w 2620800"/>
              <a:gd name="connsiteY11-24" fmla="*/ 5426796 h 5670935"/>
              <a:gd name="connsiteX12-25" fmla="*/ 2375415 w 2620800"/>
              <a:gd name="connsiteY12-26" fmla="*/ 5670935 h 5670935"/>
              <a:gd name="connsiteX13-27" fmla="*/ 245386 w 2620800"/>
              <a:gd name="connsiteY13-28" fmla="*/ 5670935 h 5670935"/>
              <a:gd name="connsiteX14-29" fmla="*/ 0 w 2620800"/>
              <a:gd name="connsiteY14-30" fmla="*/ 5426796 h 5670935"/>
              <a:gd name="connsiteX15-31" fmla="*/ 0 w 2620800"/>
              <a:gd name="connsiteY15-32" fmla="*/ 1157465 h 5670935"/>
              <a:gd name="connsiteX16-33" fmla="*/ 0 w 2620800"/>
              <a:gd name="connsiteY16-34" fmla="*/ 224907 h 5670935"/>
              <a:gd name="connsiteX17-35" fmla="*/ 228674 w 2620800"/>
              <a:gd name="connsiteY17-36" fmla="*/ 0 h 5670935"/>
              <a:gd name="connsiteX0-37" fmla="*/ 228674 w 2620800"/>
              <a:gd name="connsiteY0-38" fmla="*/ 0 h 5670935"/>
              <a:gd name="connsiteX1-39" fmla="*/ 572595 w 2620800"/>
              <a:gd name="connsiteY1-40" fmla="*/ 0 h 5670935"/>
              <a:gd name="connsiteX2-41" fmla="*/ 709697 w 2620800"/>
              <a:gd name="connsiteY2-42" fmla="*/ 196110 h 5670935"/>
              <a:gd name="connsiteX3-43" fmla="*/ 1519434 w 2620800"/>
              <a:gd name="connsiteY3-44" fmla="*/ 196110 h 5670935"/>
              <a:gd name="connsiteX4-45" fmla="*/ 1688940 w 2620800"/>
              <a:gd name="connsiteY4-46" fmla="*/ 196110 h 5670935"/>
              <a:gd name="connsiteX5-47" fmla="*/ 1909987 w 2620800"/>
              <a:gd name="connsiteY5-48" fmla="*/ 196110 h 5670935"/>
              <a:gd name="connsiteX6-49" fmla="*/ 2047089 w 2620800"/>
              <a:gd name="connsiteY6-50" fmla="*/ 0 h 5670935"/>
              <a:gd name="connsiteX7-51" fmla="*/ 2391010 w 2620800"/>
              <a:gd name="connsiteY7-52" fmla="*/ 0 h 5670935"/>
              <a:gd name="connsiteX8-53" fmla="*/ 2619684 w 2620800"/>
              <a:gd name="connsiteY8-54" fmla="*/ 224907 h 5670935"/>
              <a:gd name="connsiteX9-55" fmla="*/ 2619684 w 2620800"/>
              <a:gd name="connsiteY9-56" fmla="*/ 1157465 h 5670935"/>
              <a:gd name="connsiteX10-57" fmla="*/ 2620800 w 2620800"/>
              <a:gd name="connsiteY10-58" fmla="*/ 1157465 h 5670935"/>
              <a:gd name="connsiteX11-59" fmla="*/ 2620800 w 2620800"/>
              <a:gd name="connsiteY11-60" fmla="*/ 5426796 h 5670935"/>
              <a:gd name="connsiteX12-61" fmla="*/ 2375415 w 2620800"/>
              <a:gd name="connsiteY12-62" fmla="*/ 5670935 h 5670935"/>
              <a:gd name="connsiteX13-63" fmla="*/ 245386 w 2620800"/>
              <a:gd name="connsiteY13-64" fmla="*/ 5670935 h 5670935"/>
              <a:gd name="connsiteX14-65" fmla="*/ 0 w 2620800"/>
              <a:gd name="connsiteY14-66" fmla="*/ 5426796 h 5670935"/>
              <a:gd name="connsiteX15-67" fmla="*/ 0 w 2620800"/>
              <a:gd name="connsiteY15-68" fmla="*/ 224907 h 5670935"/>
              <a:gd name="connsiteX16-69" fmla="*/ 228674 w 2620800"/>
              <a:gd name="connsiteY16-70" fmla="*/ 0 h 5670935"/>
              <a:gd name="connsiteX0-71" fmla="*/ 228674 w 2620800"/>
              <a:gd name="connsiteY0-72" fmla="*/ 0 h 5670935"/>
              <a:gd name="connsiteX1-73" fmla="*/ 572595 w 2620800"/>
              <a:gd name="connsiteY1-74" fmla="*/ 0 h 5670935"/>
              <a:gd name="connsiteX2-75" fmla="*/ 709697 w 2620800"/>
              <a:gd name="connsiteY2-76" fmla="*/ 196110 h 5670935"/>
              <a:gd name="connsiteX3-77" fmla="*/ 1519434 w 2620800"/>
              <a:gd name="connsiteY3-78" fmla="*/ 196110 h 5670935"/>
              <a:gd name="connsiteX4-79" fmla="*/ 1688940 w 2620800"/>
              <a:gd name="connsiteY4-80" fmla="*/ 196110 h 5670935"/>
              <a:gd name="connsiteX5-81" fmla="*/ 1909987 w 2620800"/>
              <a:gd name="connsiteY5-82" fmla="*/ 196110 h 5670935"/>
              <a:gd name="connsiteX6-83" fmla="*/ 2047089 w 2620800"/>
              <a:gd name="connsiteY6-84" fmla="*/ 0 h 5670935"/>
              <a:gd name="connsiteX7-85" fmla="*/ 2391010 w 2620800"/>
              <a:gd name="connsiteY7-86" fmla="*/ 0 h 5670935"/>
              <a:gd name="connsiteX8-87" fmla="*/ 2619684 w 2620800"/>
              <a:gd name="connsiteY8-88" fmla="*/ 224907 h 5670935"/>
              <a:gd name="connsiteX9-89" fmla="*/ 2619684 w 2620800"/>
              <a:gd name="connsiteY9-90" fmla="*/ 1157465 h 5670935"/>
              <a:gd name="connsiteX10-91" fmla="*/ 2620800 w 2620800"/>
              <a:gd name="connsiteY10-92" fmla="*/ 5426796 h 5670935"/>
              <a:gd name="connsiteX11-93" fmla="*/ 2375415 w 2620800"/>
              <a:gd name="connsiteY11-94" fmla="*/ 5670935 h 5670935"/>
              <a:gd name="connsiteX12-95" fmla="*/ 245386 w 2620800"/>
              <a:gd name="connsiteY12-96" fmla="*/ 5670935 h 5670935"/>
              <a:gd name="connsiteX13-97" fmla="*/ 0 w 2620800"/>
              <a:gd name="connsiteY13-98" fmla="*/ 5426796 h 5670935"/>
              <a:gd name="connsiteX14-99" fmla="*/ 0 w 2620800"/>
              <a:gd name="connsiteY14-100" fmla="*/ 224907 h 5670935"/>
              <a:gd name="connsiteX15-101" fmla="*/ 228674 w 2620800"/>
              <a:gd name="connsiteY15-102" fmla="*/ 0 h 5670935"/>
              <a:gd name="connsiteX0-103" fmla="*/ 228674 w 2620800"/>
              <a:gd name="connsiteY0-104" fmla="*/ 0 h 5670935"/>
              <a:gd name="connsiteX1-105" fmla="*/ 572595 w 2620800"/>
              <a:gd name="connsiteY1-106" fmla="*/ 0 h 5670935"/>
              <a:gd name="connsiteX2-107" fmla="*/ 709697 w 2620800"/>
              <a:gd name="connsiteY2-108" fmla="*/ 196110 h 5670935"/>
              <a:gd name="connsiteX3-109" fmla="*/ 1519434 w 2620800"/>
              <a:gd name="connsiteY3-110" fmla="*/ 196110 h 5670935"/>
              <a:gd name="connsiteX4-111" fmla="*/ 1909987 w 2620800"/>
              <a:gd name="connsiteY4-112" fmla="*/ 196110 h 5670935"/>
              <a:gd name="connsiteX5-113" fmla="*/ 2047089 w 2620800"/>
              <a:gd name="connsiteY5-114" fmla="*/ 0 h 5670935"/>
              <a:gd name="connsiteX6-115" fmla="*/ 2391010 w 2620800"/>
              <a:gd name="connsiteY6-116" fmla="*/ 0 h 5670935"/>
              <a:gd name="connsiteX7-117" fmla="*/ 2619684 w 2620800"/>
              <a:gd name="connsiteY7-118" fmla="*/ 224907 h 5670935"/>
              <a:gd name="connsiteX8-119" fmla="*/ 2619684 w 2620800"/>
              <a:gd name="connsiteY8-120" fmla="*/ 1157465 h 5670935"/>
              <a:gd name="connsiteX9-121" fmla="*/ 2620800 w 2620800"/>
              <a:gd name="connsiteY9-122" fmla="*/ 5426796 h 5670935"/>
              <a:gd name="connsiteX10-123" fmla="*/ 2375415 w 2620800"/>
              <a:gd name="connsiteY10-124" fmla="*/ 5670935 h 5670935"/>
              <a:gd name="connsiteX11-125" fmla="*/ 245386 w 2620800"/>
              <a:gd name="connsiteY11-126" fmla="*/ 5670935 h 5670935"/>
              <a:gd name="connsiteX12-127" fmla="*/ 0 w 2620800"/>
              <a:gd name="connsiteY12-128" fmla="*/ 5426796 h 5670935"/>
              <a:gd name="connsiteX13-129" fmla="*/ 0 w 2620800"/>
              <a:gd name="connsiteY13-130" fmla="*/ 224907 h 5670935"/>
              <a:gd name="connsiteX14-131" fmla="*/ 228674 w 2620800"/>
              <a:gd name="connsiteY14-132" fmla="*/ 0 h 5670935"/>
              <a:gd name="connsiteX0-133" fmla="*/ 228674 w 2620800"/>
              <a:gd name="connsiteY0-134" fmla="*/ 0 h 5670935"/>
              <a:gd name="connsiteX1-135" fmla="*/ 572595 w 2620800"/>
              <a:gd name="connsiteY1-136" fmla="*/ 0 h 5670935"/>
              <a:gd name="connsiteX2-137" fmla="*/ 709697 w 2620800"/>
              <a:gd name="connsiteY2-138" fmla="*/ 196110 h 5670935"/>
              <a:gd name="connsiteX3-139" fmla="*/ 1909987 w 2620800"/>
              <a:gd name="connsiteY3-140" fmla="*/ 196110 h 5670935"/>
              <a:gd name="connsiteX4-141" fmla="*/ 2047089 w 2620800"/>
              <a:gd name="connsiteY4-142" fmla="*/ 0 h 5670935"/>
              <a:gd name="connsiteX5-143" fmla="*/ 2391010 w 2620800"/>
              <a:gd name="connsiteY5-144" fmla="*/ 0 h 5670935"/>
              <a:gd name="connsiteX6-145" fmla="*/ 2619684 w 2620800"/>
              <a:gd name="connsiteY6-146" fmla="*/ 224907 h 5670935"/>
              <a:gd name="connsiteX7-147" fmla="*/ 2619684 w 2620800"/>
              <a:gd name="connsiteY7-148" fmla="*/ 1157465 h 5670935"/>
              <a:gd name="connsiteX8-149" fmla="*/ 2620800 w 2620800"/>
              <a:gd name="connsiteY8-150" fmla="*/ 5426796 h 5670935"/>
              <a:gd name="connsiteX9-151" fmla="*/ 2375415 w 2620800"/>
              <a:gd name="connsiteY9-152" fmla="*/ 5670935 h 5670935"/>
              <a:gd name="connsiteX10-153" fmla="*/ 245386 w 2620800"/>
              <a:gd name="connsiteY10-154" fmla="*/ 5670935 h 5670935"/>
              <a:gd name="connsiteX11-155" fmla="*/ 0 w 2620800"/>
              <a:gd name="connsiteY11-156" fmla="*/ 5426796 h 5670935"/>
              <a:gd name="connsiteX12-157" fmla="*/ 0 w 2620800"/>
              <a:gd name="connsiteY12-158" fmla="*/ 224907 h 5670935"/>
              <a:gd name="connsiteX13-159" fmla="*/ 228674 w 2620800"/>
              <a:gd name="connsiteY13-160" fmla="*/ 0 h 5670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620800" h="5670935">
                <a:moveTo>
                  <a:pt x="228674" y="0"/>
                </a:moveTo>
                <a:lnTo>
                  <a:pt x="572595" y="0"/>
                </a:lnTo>
                <a:cubicBezTo>
                  <a:pt x="570670" y="32033"/>
                  <a:pt x="556840" y="187890"/>
                  <a:pt x="709697" y="196110"/>
                </a:cubicBezTo>
                <a:lnTo>
                  <a:pt x="1909987" y="196110"/>
                </a:lnTo>
                <a:cubicBezTo>
                  <a:pt x="2062844" y="187890"/>
                  <a:pt x="2049014" y="32033"/>
                  <a:pt x="2047089" y="0"/>
                </a:cubicBezTo>
                <a:lnTo>
                  <a:pt x="2391010" y="0"/>
                </a:lnTo>
                <a:cubicBezTo>
                  <a:pt x="2517303" y="0"/>
                  <a:pt x="2619684" y="100694"/>
                  <a:pt x="2619684" y="224907"/>
                </a:cubicBezTo>
                <a:lnTo>
                  <a:pt x="2619684" y="1157465"/>
                </a:lnTo>
                <a:lnTo>
                  <a:pt x="2620800" y="5426796"/>
                </a:lnTo>
                <a:cubicBezTo>
                  <a:pt x="2620800" y="5561630"/>
                  <a:pt x="2510938" y="5670935"/>
                  <a:pt x="2375415" y="5670935"/>
                </a:cubicBezTo>
                <a:lnTo>
                  <a:pt x="245386" y="5670935"/>
                </a:lnTo>
                <a:cubicBezTo>
                  <a:pt x="109863" y="5670935"/>
                  <a:pt x="0" y="5561630"/>
                  <a:pt x="0" y="5426796"/>
                </a:cubicBezTo>
                <a:lnTo>
                  <a:pt x="0" y="224907"/>
                </a:lnTo>
                <a:cubicBezTo>
                  <a:pt x="0" y="100694"/>
                  <a:pt x="102381" y="0"/>
                  <a:pt x="228674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 userDrawn="1"/>
        </p:nvSpPr>
        <p:spPr>
          <a:xfrm>
            <a:off x="5082516" y="2133599"/>
            <a:ext cx="6083300" cy="1828800"/>
          </a:xfrm>
          <a:prstGeom prst="roundRect">
            <a:avLst>
              <a:gd name="adj" fmla="val 26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61209" y="2029707"/>
            <a:ext cx="4574221" cy="4193036"/>
            <a:chOff x="861209" y="2029707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29707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155032" y="2274277"/>
              <a:ext cx="3994484" cy="24180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55033" y="2274276"/>
            <a:ext cx="3994483" cy="241803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61209" y="2042959"/>
            <a:ext cx="4574221" cy="4193036"/>
            <a:chOff x="861209" y="2042959"/>
            <a:chExt cx="4574221" cy="4193036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61209" y="2042959"/>
              <a:ext cx="4574221" cy="4193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1155031" y="2295525"/>
              <a:ext cx="4006516" cy="24088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9825" y="2295525"/>
            <a:ext cx="4027488" cy="241476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68199" y="2616504"/>
            <a:ext cx="4127606" cy="2588392"/>
          </a:xfrm>
          <a:prstGeom prst="rect">
            <a:avLst/>
          </a:prstGeom>
          <a:solidFill>
            <a:schemeClr val="tx2"/>
          </a:solidFill>
          <a:ln w="149225">
            <a:noFill/>
          </a:ln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61418" y="2393476"/>
            <a:ext cx="5512900" cy="3172665"/>
            <a:chOff x="609600" y="1905000"/>
            <a:chExt cx="4758957" cy="2738772"/>
          </a:xfrm>
        </p:grpSpPr>
        <p:sp>
          <p:nvSpPr>
            <p:cNvPr id="4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49"/>
            <p:cNvSpPr/>
            <p:nvPr/>
          </p:nvSpPr>
          <p:spPr bwMode="auto">
            <a:xfrm>
              <a:off x="1092275" y="4421416"/>
              <a:ext cx="3831571" cy="111179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230568" y="2097527"/>
              <a:ext cx="3552269" cy="2234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2133599"/>
            <a:ext cx="6096000" cy="4851991"/>
            <a:chOff x="0" y="2133599"/>
            <a:chExt cx="6096000" cy="4851991"/>
          </a:xfrm>
        </p:grpSpPr>
        <p:sp>
          <p:nvSpPr>
            <p:cNvPr id="18" name="Rounded Rectangle 17"/>
            <p:cNvSpPr/>
            <p:nvPr userDrawn="1"/>
          </p:nvSpPr>
          <p:spPr>
            <a:xfrm>
              <a:off x="0" y="2133599"/>
              <a:ext cx="6096000" cy="4851991"/>
            </a:xfrm>
            <a:prstGeom prst="roundRect">
              <a:avLst>
                <a:gd name="adj" fmla="val 138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0" y="2133600"/>
              <a:ext cx="6096000" cy="316457"/>
            </a:xfrm>
            <a:custGeom>
              <a:avLst/>
              <a:gdLst>
                <a:gd name="connsiteX0" fmla="*/ 52744 w 6096000"/>
                <a:gd name="connsiteY0" fmla="*/ 0 h 316457"/>
                <a:gd name="connsiteX1" fmla="*/ 6043256 w 6096000"/>
                <a:gd name="connsiteY1" fmla="*/ 0 h 316457"/>
                <a:gd name="connsiteX2" fmla="*/ 6096000 w 6096000"/>
                <a:gd name="connsiteY2" fmla="*/ 52744 h 316457"/>
                <a:gd name="connsiteX3" fmla="*/ 6096000 w 6096000"/>
                <a:gd name="connsiteY3" fmla="*/ 235827 h 316457"/>
                <a:gd name="connsiteX4" fmla="*/ 6096000 w 6096000"/>
                <a:gd name="connsiteY4" fmla="*/ 263713 h 316457"/>
                <a:gd name="connsiteX5" fmla="*/ 6096000 w 6096000"/>
                <a:gd name="connsiteY5" fmla="*/ 316457 h 316457"/>
                <a:gd name="connsiteX6" fmla="*/ 6043256 w 6096000"/>
                <a:gd name="connsiteY6" fmla="*/ 316457 h 316457"/>
                <a:gd name="connsiteX7" fmla="*/ 52744 w 6096000"/>
                <a:gd name="connsiteY7" fmla="*/ 316457 h 316457"/>
                <a:gd name="connsiteX8" fmla="*/ 0 w 6096000"/>
                <a:gd name="connsiteY8" fmla="*/ 316457 h 316457"/>
                <a:gd name="connsiteX9" fmla="*/ 0 w 6096000"/>
                <a:gd name="connsiteY9" fmla="*/ 263713 h 316457"/>
                <a:gd name="connsiteX10" fmla="*/ 0 w 6096000"/>
                <a:gd name="connsiteY10" fmla="*/ 235827 h 316457"/>
                <a:gd name="connsiteX11" fmla="*/ 0 w 6096000"/>
                <a:gd name="connsiteY11" fmla="*/ 52744 h 316457"/>
                <a:gd name="connsiteX12" fmla="*/ 52744 w 6096000"/>
                <a:gd name="connsiteY12" fmla="*/ 0 h 31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316457">
                  <a:moveTo>
                    <a:pt x="52744" y="0"/>
                  </a:moveTo>
                  <a:lnTo>
                    <a:pt x="6043256" y="0"/>
                  </a:lnTo>
                  <a:cubicBezTo>
                    <a:pt x="6072386" y="0"/>
                    <a:pt x="6096000" y="23614"/>
                    <a:pt x="6096000" y="52744"/>
                  </a:cubicBezTo>
                  <a:lnTo>
                    <a:pt x="6096000" y="235827"/>
                  </a:lnTo>
                  <a:lnTo>
                    <a:pt x="6096000" y="263713"/>
                  </a:lnTo>
                  <a:lnTo>
                    <a:pt x="6096000" y="316457"/>
                  </a:lnTo>
                  <a:lnTo>
                    <a:pt x="6043256" y="316457"/>
                  </a:lnTo>
                  <a:lnTo>
                    <a:pt x="52744" y="316457"/>
                  </a:lnTo>
                  <a:lnTo>
                    <a:pt x="0" y="316457"/>
                  </a:lnTo>
                  <a:lnTo>
                    <a:pt x="0" y="263713"/>
                  </a:lnTo>
                  <a:lnTo>
                    <a:pt x="0" y="235827"/>
                  </a:lnTo>
                  <a:lnTo>
                    <a:pt x="0" y="52744"/>
                  </a:lnTo>
                  <a:cubicBezTo>
                    <a:pt x="0" y="23614"/>
                    <a:pt x="23614" y="0"/>
                    <a:pt x="5274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422604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5571462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5720320" y="2243982"/>
              <a:ext cx="95693" cy="956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2450057"/>
              <a:ext cx="6096000" cy="6360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578742" y="2630306"/>
              <a:ext cx="1237271" cy="272415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DOWNLOAD NOW</a:t>
              </a:r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3082334"/>
            <a:ext cx="6096000" cy="390266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 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52500" y="2146221"/>
            <a:ext cx="6043723" cy="3721179"/>
            <a:chOff x="952500" y="2146221"/>
            <a:chExt cx="6043723" cy="3721179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952500" y="2146221"/>
              <a:ext cx="6043723" cy="3721179"/>
              <a:chOff x="952500" y="2146221"/>
              <a:chExt cx="6043723" cy="37211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ounded Rectangle 10"/>
              <p:cNvSpPr/>
              <p:nvPr/>
            </p:nvSpPr>
            <p:spPr>
              <a:xfrm>
                <a:off x="952500" y="2146221"/>
                <a:ext cx="6043723" cy="373695"/>
              </a:xfrm>
              <a:prstGeom prst="roundRect">
                <a:avLst>
                  <a:gd name="adj" fmla="val 1442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52500" y="2402957"/>
                <a:ext cx="6043723" cy="346444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6379532" y="2233349"/>
              <a:ext cx="393409" cy="95693"/>
              <a:chOff x="6379532" y="2222716"/>
              <a:chExt cx="393409" cy="9569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379532" y="2222716"/>
                <a:ext cx="95693" cy="956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528390" y="2222716"/>
                <a:ext cx="95693" cy="956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677248" y="2222716"/>
                <a:ext cx="95693" cy="956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52500" y="2402957"/>
            <a:ext cx="6043613" cy="346444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603" cy="6858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a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2133600"/>
            <a:ext cx="513892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5675" y="2133600"/>
            <a:ext cx="4211638" cy="373075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68548" y="2144685"/>
            <a:ext cx="1655064" cy="1655064"/>
          </a:xfrm>
          <a:prstGeom prst="roundRect">
            <a:avLst>
              <a:gd name="adj" fmla="val 3331"/>
            </a:avLst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706813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61125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15438" y="2143125"/>
            <a:ext cx="2020824" cy="267919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 baseline="0"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0201" y="1593907"/>
            <a:ext cx="6962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2"/>
                </a:solidFill>
              </a:rPr>
              <a:t>智能语音转写系统</a:t>
            </a:r>
            <a:endParaRPr lang="en-US" altLang="zh-CN" sz="6000" b="1" dirty="0" smtClean="0">
              <a:solidFill>
                <a:schemeClr val="bg2"/>
              </a:solidFill>
            </a:endParaRPr>
          </a:p>
          <a:p>
            <a:pPr algn="ctr"/>
            <a:endParaRPr lang="en-US" altLang="zh-CN" sz="2800" b="1" dirty="0" smtClean="0">
              <a:solidFill>
                <a:schemeClr val="bg2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创新智能会议纪要管理新模式</a:t>
            </a:r>
            <a:endParaRPr lang="zh-CN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周志强\工作\公司\公司logo\讯维信息\LOGO\logo2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84" y="363248"/>
            <a:ext cx="2517397" cy="427142"/>
          </a:xfrm>
          <a:prstGeom prst="rect">
            <a:avLst/>
          </a:prstGeom>
          <a:noFill/>
        </p:spPr>
      </p:pic>
      <p:pic>
        <p:nvPicPr>
          <p:cNvPr id="31747" name="Picture 3" descr="C:\Users\Administrator\Desktop\5M3N7F8HY4IS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1335" y="2598228"/>
            <a:ext cx="5881031" cy="4410773"/>
          </a:xfrm>
          <a:prstGeom prst="rect">
            <a:avLst/>
          </a:prstGeom>
          <a:noFill/>
        </p:spPr>
      </p:pic>
      <p:pic>
        <p:nvPicPr>
          <p:cNvPr id="31748" name="Picture 4" descr="C:\Users\Administrator\Desktop\1024x1024bb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7953" y="2801922"/>
            <a:ext cx="1896611" cy="18966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advTm="1000">
        <p14:pan dir="u"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视频转写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" name="图片 35"/>
          <p:cNvPicPr/>
          <p:nvPr/>
        </p:nvPicPr>
        <p:blipFill>
          <a:blip r:embed="rId2"/>
          <a:stretch>
            <a:fillRect/>
          </a:stretch>
        </p:blipFill>
        <p:spPr>
          <a:xfrm>
            <a:off x="660400" y="2351184"/>
            <a:ext cx="5242558" cy="3493674"/>
          </a:xfrm>
          <a:prstGeom prst="roundRect">
            <a:avLst>
              <a:gd name="adj" fmla="val 5377"/>
            </a:avLst>
          </a:prstGeom>
          <a:solidFill>
            <a:schemeClr val="accent4"/>
          </a:solidFill>
          <a:ln>
            <a:noFill/>
          </a:ln>
          <a:effectLst/>
        </p:spPr>
      </p:pic>
      <p:sp>
        <p:nvSpPr>
          <p:cNvPr id="38" name="任意形状 8"/>
          <p:cNvSpPr/>
          <p:nvPr/>
        </p:nvSpPr>
        <p:spPr>
          <a:xfrm>
            <a:off x="660400" y="2351184"/>
            <a:ext cx="5242558" cy="3493674"/>
          </a:xfrm>
          <a:custGeom>
            <a:avLst/>
            <a:gdLst>
              <a:gd name="connsiteX0" fmla="*/ 154841 w 4321216"/>
              <a:gd name="connsiteY0" fmla="*/ 0 h 2879686"/>
              <a:gd name="connsiteX1" fmla="*/ 4166375 w 4321216"/>
              <a:gd name="connsiteY1" fmla="*/ 0 h 2879686"/>
              <a:gd name="connsiteX2" fmla="*/ 4321216 w 4321216"/>
              <a:gd name="connsiteY2" fmla="*/ 154841 h 2879686"/>
              <a:gd name="connsiteX3" fmla="*/ 4321216 w 4321216"/>
              <a:gd name="connsiteY3" fmla="*/ 2724845 h 2879686"/>
              <a:gd name="connsiteX4" fmla="*/ 4166375 w 4321216"/>
              <a:gd name="connsiteY4" fmla="*/ 2879686 h 2879686"/>
              <a:gd name="connsiteX5" fmla="*/ 154841 w 4321216"/>
              <a:gd name="connsiteY5" fmla="*/ 2879686 h 2879686"/>
              <a:gd name="connsiteX6" fmla="*/ 0 w 4321216"/>
              <a:gd name="connsiteY6" fmla="*/ 2724845 h 2879686"/>
              <a:gd name="connsiteX7" fmla="*/ 0 w 4321216"/>
              <a:gd name="connsiteY7" fmla="*/ 154841 h 2879686"/>
              <a:gd name="connsiteX8" fmla="*/ 154841 w 4321216"/>
              <a:gd name="connsiteY8" fmla="*/ 0 h 28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1216" h="2879686">
                <a:moveTo>
                  <a:pt x="154841" y="0"/>
                </a:moveTo>
                <a:lnTo>
                  <a:pt x="4166375" y="0"/>
                </a:lnTo>
                <a:cubicBezTo>
                  <a:pt x="4251891" y="0"/>
                  <a:pt x="4321216" y="69325"/>
                  <a:pt x="4321216" y="154841"/>
                </a:cubicBezTo>
                <a:lnTo>
                  <a:pt x="4321216" y="2724845"/>
                </a:lnTo>
                <a:cubicBezTo>
                  <a:pt x="4321216" y="2810361"/>
                  <a:pt x="4251891" y="2879686"/>
                  <a:pt x="4166375" y="2879686"/>
                </a:cubicBezTo>
                <a:lnTo>
                  <a:pt x="154841" y="2879686"/>
                </a:lnTo>
                <a:cubicBezTo>
                  <a:pt x="69325" y="2879686"/>
                  <a:pt x="0" y="2810361"/>
                  <a:pt x="0" y="2724845"/>
                </a:cubicBezTo>
                <a:lnTo>
                  <a:pt x="0" y="154841"/>
                </a:lnTo>
                <a:cubicBezTo>
                  <a:pt x="0" y="69325"/>
                  <a:pt x="69325" y="0"/>
                  <a:pt x="154841" y="0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614196" y="1520665"/>
            <a:ext cx="9918992" cy="634523"/>
            <a:chOff x="1614196" y="1520665"/>
            <a:chExt cx="9918992" cy="634523"/>
          </a:xfrm>
        </p:grpSpPr>
        <p:sp>
          <p:nvSpPr>
            <p:cNvPr id="43" name="圆角矩形 42"/>
            <p:cNvSpPr/>
            <p:nvPr/>
          </p:nvSpPr>
          <p:spPr>
            <a:xfrm>
              <a:off x="1614196" y="1520665"/>
              <a:ext cx="9918992" cy="6345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2120899" y="1607094"/>
              <a:ext cx="8905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SzPct val="45000"/>
                <a:defRPr sz="2800" b="1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rgbClr val="FFFFFF"/>
                  </a:solidFill>
                </a:rPr>
                <a:t>自动提取视频中的关键词，并生成双语字幕</a:t>
              </a:r>
              <a:endParaRPr lang="en-US" altLang="zh-CN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658813" y="1520665"/>
            <a:ext cx="855027" cy="63452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形状 15"/>
          <p:cNvSpPr/>
          <p:nvPr/>
        </p:nvSpPr>
        <p:spPr>
          <a:xfrm>
            <a:off x="933132" y="1635578"/>
            <a:ext cx="306388" cy="404696"/>
          </a:xfrm>
          <a:custGeom>
            <a:avLst/>
            <a:gdLst>
              <a:gd name="connsiteX0" fmla="*/ 99532 w 344641"/>
              <a:gd name="connsiteY0" fmla="*/ 307101 h 607992"/>
              <a:gd name="connsiteX1" fmla="*/ 172375 w 344641"/>
              <a:gd name="connsiteY1" fmla="*/ 494953 h 607992"/>
              <a:gd name="connsiteX2" fmla="*/ 245110 w 344641"/>
              <a:gd name="connsiteY2" fmla="*/ 307101 h 607992"/>
              <a:gd name="connsiteX3" fmla="*/ 344641 w 344641"/>
              <a:gd name="connsiteY3" fmla="*/ 497683 h 607992"/>
              <a:gd name="connsiteX4" fmla="*/ 344641 w 344641"/>
              <a:gd name="connsiteY4" fmla="*/ 607992 h 607992"/>
              <a:gd name="connsiteX5" fmla="*/ 0 w 344641"/>
              <a:gd name="connsiteY5" fmla="*/ 607992 h 607992"/>
              <a:gd name="connsiteX6" fmla="*/ 0 w 344641"/>
              <a:gd name="connsiteY6" fmla="*/ 497683 h 607992"/>
              <a:gd name="connsiteX7" fmla="*/ 99532 w 344641"/>
              <a:gd name="connsiteY7" fmla="*/ 307101 h 607992"/>
              <a:gd name="connsiteX8" fmla="*/ 127582 w 344641"/>
              <a:gd name="connsiteY8" fmla="*/ 297081 h 607992"/>
              <a:gd name="connsiteX9" fmla="*/ 159618 w 344641"/>
              <a:gd name="connsiteY9" fmla="*/ 314546 h 607992"/>
              <a:gd name="connsiteX10" fmla="*/ 172410 w 344641"/>
              <a:gd name="connsiteY10" fmla="*/ 307014 h 607992"/>
              <a:gd name="connsiteX11" fmla="*/ 185094 w 344641"/>
              <a:gd name="connsiteY11" fmla="*/ 314546 h 607992"/>
              <a:gd name="connsiteX12" fmla="*/ 217129 w 344641"/>
              <a:gd name="connsiteY12" fmla="*/ 297081 h 607992"/>
              <a:gd name="connsiteX13" fmla="*/ 217129 w 344641"/>
              <a:gd name="connsiteY13" fmla="*/ 345983 h 607992"/>
              <a:gd name="connsiteX14" fmla="*/ 185094 w 344641"/>
              <a:gd name="connsiteY14" fmla="*/ 328409 h 607992"/>
              <a:gd name="connsiteX15" fmla="*/ 172301 w 344641"/>
              <a:gd name="connsiteY15" fmla="*/ 335941 h 607992"/>
              <a:gd name="connsiteX16" fmla="*/ 159618 w 344641"/>
              <a:gd name="connsiteY16" fmla="*/ 328409 h 607992"/>
              <a:gd name="connsiteX17" fmla="*/ 127582 w 344641"/>
              <a:gd name="connsiteY17" fmla="*/ 345983 h 607992"/>
              <a:gd name="connsiteX18" fmla="*/ 100298 w 344641"/>
              <a:gd name="connsiteY18" fmla="*/ 96886 h 607992"/>
              <a:gd name="connsiteX19" fmla="*/ 244344 w 344641"/>
              <a:gd name="connsiteY19" fmla="*/ 96886 h 607992"/>
              <a:gd name="connsiteX20" fmla="*/ 251891 w 344641"/>
              <a:gd name="connsiteY20" fmla="*/ 105402 h 607992"/>
              <a:gd name="connsiteX21" fmla="*/ 279016 w 344641"/>
              <a:gd name="connsiteY21" fmla="*/ 176263 h 607992"/>
              <a:gd name="connsiteX22" fmla="*/ 234610 w 344641"/>
              <a:gd name="connsiteY22" fmla="*/ 262845 h 607992"/>
              <a:gd name="connsiteX23" fmla="*/ 172376 w 344641"/>
              <a:gd name="connsiteY23" fmla="*/ 282826 h 607992"/>
              <a:gd name="connsiteX24" fmla="*/ 110032 w 344641"/>
              <a:gd name="connsiteY24" fmla="*/ 262845 h 607992"/>
              <a:gd name="connsiteX25" fmla="*/ 65626 w 344641"/>
              <a:gd name="connsiteY25" fmla="*/ 176263 h 607992"/>
              <a:gd name="connsiteX26" fmla="*/ 92751 w 344641"/>
              <a:gd name="connsiteY26" fmla="*/ 105402 h 607992"/>
              <a:gd name="connsiteX27" fmla="*/ 97804 w 344641"/>
              <a:gd name="connsiteY27" fmla="*/ 0 h 607992"/>
              <a:gd name="connsiteX28" fmla="*/ 246838 w 344641"/>
              <a:gd name="connsiteY28" fmla="*/ 0 h 607992"/>
              <a:gd name="connsiteX29" fmla="*/ 246838 w 344641"/>
              <a:gd name="connsiteY29" fmla="*/ 73953 h 607992"/>
              <a:gd name="connsiteX30" fmla="*/ 97804 w 344641"/>
              <a:gd name="connsiteY30" fmla="*/ 73953 h 6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641" h="607992">
                <a:moveTo>
                  <a:pt x="99532" y="307101"/>
                </a:moveTo>
                <a:lnTo>
                  <a:pt x="172375" y="494953"/>
                </a:lnTo>
                <a:lnTo>
                  <a:pt x="245110" y="307101"/>
                </a:lnTo>
                <a:cubicBezTo>
                  <a:pt x="303954" y="340521"/>
                  <a:pt x="344641" y="413259"/>
                  <a:pt x="344641" y="497683"/>
                </a:cubicBezTo>
                <a:lnTo>
                  <a:pt x="344641" y="607992"/>
                </a:lnTo>
                <a:lnTo>
                  <a:pt x="0" y="607992"/>
                </a:lnTo>
                <a:lnTo>
                  <a:pt x="0" y="497683"/>
                </a:lnTo>
                <a:cubicBezTo>
                  <a:pt x="0" y="413259"/>
                  <a:pt x="40687" y="340521"/>
                  <a:pt x="99532" y="307101"/>
                </a:cubicBezTo>
                <a:close/>
                <a:moveTo>
                  <a:pt x="127582" y="297081"/>
                </a:moveTo>
                <a:lnTo>
                  <a:pt x="159618" y="314546"/>
                </a:lnTo>
                <a:cubicBezTo>
                  <a:pt x="162133" y="310071"/>
                  <a:pt x="166834" y="307014"/>
                  <a:pt x="172410" y="307014"/>
                </a:cubicBezTo>
                <a:cubicBezTo>
                  <a:pt x="177877" y="307014"/>
                  <a:pt x="182579" y="310071"/>
                  <a:pt x="185094" y="314546"/>
                </a:cubicBezTo>
                <a:lnTo>
                  <a:pt x="217129" y="297081"/>
                </a:lnTo>
                <a:lnTo>
                  <a:pt x="217129" y="345983"/>
                </a:lnTo>
                <a:lnTo>
                  <a:pt x="185094" y="328409"/>
                </a:lnTo>
                <a:cubicBezTo>
                  <a:pt x="182579" y="332884"/>
                  <a:pt x="177877" y="335941"/>
                  <a:pt x="172301" y="335941"/>
                </a:cubicBezTo>
                <a:cubicBezTo>
                  <a:pt x="166834" y="335941"/>
                  <a:pt x="162133" y="332884"/>
                  <a:pt x="159618" y="328409"/>
                </a:cubicBezTo>
                <a:lnTo>
                  <a:pt x="127582" y="345983"/>
                </a:lnTo>
                <a:close/>
                <a:moveTo>
                  <a:pt x="100298" y="96886"/>
                </a:moveTo>
                <a:lnTo>
                  <a:pt x="244344" y="96886"/>
                </a:lnTo>
                <a:lnTo>
                  <a:pt x="251891" y="105402"/>
                </a:lnTo>
                <a:cubicBezTo>
                  <a:pt x="269391" y="124946"/>
                  <a:pt x="279016" y="150059"/>
                  <a:pt x="279016" y="176263"/>
                </a:cubicBezTo>
                <a:cubicBezTo>
                  <a:pt x="279016" y="210437"/>
                  <a:pt x="262391" y="242756"/>
                  <a:pt x="234610" y="262845"/>
                </a:cubicBezTo>
                <a:cubicBezTo>
                  <a:pt x="216345" y="275947"/>
                  <a:pt x="194798" y="282826"/>
                  <a:pt x="172376" y="282826"/>
                </a:cubicBezTo>
                <a:cubicBezTo>
                  <a:pt x="149845" y="282826"/>
                  <a:pt x="128298" y="275947"/>
                  <a:pt x="110032" y="262845"/>
                </a:cubicBezTo>
                <a:cubicBezTo>
                  <a:pt x="82251" y="242756"/>
                  <a:pt x="65626" y="210437"/>
                  <a:pt x="65626" y="176263"/>
                </a:cubicBezTo>
                <a:cubicBezTo>
                  <a:pt x="65626" y="150168"/>
                  <a:pt x="75251" y="124946"/>
                  <a:pt x="92751" y="105402"/>
                </a:cubicBezTo>
                <a:close/>
                <a:moveTo>
                  <a:pt x="97804" y="0"/>
                </a:moveTo>
                <a:lnTo>
                  <a:pt x="246838" y="0"/>
                </a:lnTo>
                <a:lnTo>
                  <a:pt x="246838" y="73953"/>
                </a:lnTo>
                <a:lnTo>
                  <a:pt x="97804" y="73953"/>
                </a:lnTo>
                <a:close/>
              </a:path>
            </a:pathLst>
          </a:cu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108" y="2648748"/>
            <a:ext cx="4915829" cy="29020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组合 47"/>
          <p:cNvGrpSpPr/>
          <p:nvPr/>
        </p:nvGrpSpPr>
        <p:grpSpPr>
          <a:xfrm>
            <a:off x="5557907" y="2540953"/>
            <a:ext cx="5975281" cy="1425328"/>
            <a:chOff x="5557907" y="2540953"/>
            <a:chExt cx="5975281" cy="1425328"/>
          </a:xfrm>
        </p:grpSpPr>
        <p:sp>
          <p:nvSpPr>
            <p:cNvPr id="49" name="圆角矩形 48"/>
            <p:cNvSpPr/>
            <p:nvPr/>
          </p:nvSpPr>
          <p:spPr>
            <a:xfrm>
              <a:off x="5557907" y="2540953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rgbClr val="3A23E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36"/>
            <p:cNvGrpSpPr/>
            <p:nvPr/>
          </p:nvGrpSpPr>
          <p:grpSpPr>
            <a:xfrm>
              <a:off x="5773472" y="2726474"/>
              <a:ext cx="5012898" cy="1054286"/>
              <a:chOff x="5773472" y="2726474"/>
              <a:chExt cx="5012898" cy="1054286"/>
            </a:xfrm>
          </p:grpSpPr>
          <p:grpSp>
            <p:nvGrpSpPr>
              <p:cNvPr id="61" name="组合 20"/>
              <p:cNvGrpSpPr/>
              <p:nvPr/>
            </p:nvGrpSpPr>
            <p:grpSpPr>
              <a:xfrm>
                <a:off x="5773472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77" name="组合 19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79" name="椭圆 16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任意形状 17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文本框 18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62" name="组合 21"/>
              <p:cNvGrpSpPr/>
              <p:nvPr/>
            </p:nvGrpSpPr>
            <p:grpSpPr>
              <a:xfrm>
                <a:off x="7061096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73" name="组合 22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75" name="椭圆 24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任意形状 25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文本框 23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63" name="组合 26"/>
              <p:cNvGrpSpPr/>
              <p:nvPr/>
            </p:nvGrpSpPr>
            <p:grpSpPr>
              <a:xfrm>
                <a:off x="8348720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69" name="组合 27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任意形状 30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0" name="文本框 28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64" name="组合 31"/>
              <p:cNvGrpSpPr/>
              <p:nvPr/>
            </p:nvGrpSpPr>
            <p:grpSpPr>
              <a:xfrm>
                <a:off x="9636344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65" name="组合 32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67" name="椭圆 66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任意形状 35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文本框 33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</p:grpSp>
        <p:sp>
          <p:nvSpPr>
            <p:cNvPr id="51" name="圆角矩形 50"/>
            <p:cNvSpPr/>
            <p:nvPr/>
          </p:nvSpPr>
          <p:spPr>
            <a:xfrm>
              <a:off x="5559494" y="2540953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/>
            <p:cNvSpPr/>
            <p:nvPr/>
          </p:nvSpPr>
          <p:spPr>
            <a:xfrm>
              <a:off x="6291332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文本框 56"/>
            <p:cNvSpPr txBox="1"/>
            <p:nvPr/>
          </p:nvSpPr>
          <p:spPr>
            <a:xfrm>
              <a:off x="6039892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关键词</a:t>
              </a:r>
              <a:endParaRPr lang="en-US" altLang="zh-CN" sz="1400" dirty="0">
                <a:latin typeface="+mn-ea"/>
              </a:endParaRPr>
            </a:p>
          </p:txBody>
        </p:sp>
        <p:sp>
          <p:nvSpPr>
            <p:cNvPr id="55" name="文本框 52"/>
            <p:cNvSpPr txBox="1"/>
            <p:nvPr/>
          </p:nvSpPr>
          <p:spPr>
            <a:xfrm>
              <a:off x="7327516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双语字幕</a:t>
              </a:r>
              <a:endParaRPr lang="en-US" altLang="zh-CN" sz="1400" dirty="0">
                <a:latin typeface="+mn-ea"/>
              </a:endParaRPr>
            </a:p>
          </p:txBody>
        </p:sp>
        <p:sp>
          <p:nvSpPr>
            <p:cNvPr id="56" name="文本框 48"/>
            <p:cNvSpPr txBox="1"/>
            <p:nvPr/>
          </p:nvSpPr>
          <p:spPr>
            <a:xfrm>
              <a:off x="8615140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字幕编辑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57" name="文本框 44"/>
            <p:cNvSpPr txBox="1"/>
            <p:nvPr/>
          </p:nvSpPr>
          <p:spPr>
            <a:xfrm>
              <a:off x="9902764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文件下载</a:t>
              </a:r>
              <a:endParaRPr lang="en-US" altLang="zh-CN" sz="1400" dirty="0">
                <a:latin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78956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椭圆 58"/>
            <p:cNvSpPr/>
            <p:nvPr/>
          </p:nvSpPr>
          <p:spPr>
            <a:xfrm>
              <a:off x="8866580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154204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6"/>
          <p:cNvGrpSpPr/>
          <p:nvPr/>
        </p:nvGrpSpPr>
        <p:grpSpPr>
          <a:xfrm>
            <a:off x="5559494" y="4233237"/>
            <a:ext cx="5973694" cy="1425328"/>
            <a:chOff x="5559494" y="4233237"/>
            <a:chExt cx="5973694" cy="1425328"/>
          </a:xfrm>
        </p:grpSpPr>
        <p:sp>
          <p:nvSpPr>
            <p:cNvPr id="82" name="圆角矩形 81"/>
            <p:cNvSpPr/>
            <p:nvPr/>
          </p:nvSpPr>
          <p:spPr>
            <a:xfrm>
              <a:off x="5559494" y="4233237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文本框 67"/>
            <p:cNvSpPr txBox="1"/>
            <p:nvPr/>
          </p:nvSpPr>
          <p:spPr>
            <a:xfrm>
              <a:off x="5830564" y="4580513"/>
              <a:ext cx="5431555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defRPr/>
              </a:pPr>
              <a:r>
                <a:rPr lang="zh-CN" altLang="en-US" dirty="0">
                  <a:latin typeface="+mn-ea"/>
                </a:rPr>
                <a:t>支持多种格式的视频文件上传（</a:t>
              </a:r>
              <a:r>
                <a:rPr lang="en-US" altLang="zh-CN" dirty="0">
                  <a:latin typeface="+mn-ea"/>
                </a:rPr>
                <a:t>mp4</a:t>
              </a:r>
              <a:r>
                <a:rPr lang="zh-CN" altLang="en-US" dirty="0">
                  <a:latin typeface="+mn-ea"/>
                </a:rPr>
                <a:t>、</a:t>
              </a:r>
              <a:r>
                <a:rPr lang="en-US" altLang="zh-CN" dirty="0" err="1">
                  <a:latin typeface="+mn-ea"/>
                </a:rPr>
                <a:t>avi</a:t>
              </a:r>
              <a:r>
                <a:rPr lang="zh-CN" altLang="en-US" dirty="0">
                  <a:latin typeface="+mn-ea"/>
                </a:rPr>
                <a:t>、</a:t>
              </a:r>
              <a:r>
                <a:rPr lang="en-US" altLang="zh-CN" dirty="0" err="1">
                  <a:latin typeface="+mn-ea"/>
                </a:rPr>
                <a:t>flv</a:t>
              </a:r>
              <a:r>
                <a:rPr lang="zh-CN" altLang="en-US" dirty="0">
                  <a:latin typeface="+mn-ea"/>
                </a:rPr>
                <a:t>等），单次最多可上传</a:t>
              </a:r>
              <a:r>
                <a:rPr lang="en-US" altLang="zh-CN" dirty="0">
                  <a:latin typeface="+mn-ea"/>
                </a:rPr>
                <a:t>50</a:t>
              </a:r>
              <a:r>
                <a:rPr lang="zh-CN" altLang="en-US" dirty="0">
                  <a:latin typeface="+mn-ea"/>
                </a:rPr>
                <a:t>个文件，累计容量不超过</a:t>
              </a:r>
              <a:r>
                <a:rPr lang="en-US" altLang="zh-CN" dirty="0">
                  <a:latin typeface="+mn-ea"/>
                </a:rPr>
                <a:t>4GB</a:t>
              </a:r>
              <a:r>
                <a:rPr lang="zh-CN" altLang="en-US" dirty="0">
                  <a:latin typeface="+mn-ea"/>
                </a:rPr>
                <a:t>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1315632" y="5479532"/>
              <a:ext cx="91094" cy="9109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9" y="2852221"/>
            <a:ext cx="393690" cy="393690"/>
          </a:xfrm>
          <a:prstGeom prst="rect">
            <a:avLst/>
          </a:prstGeom>
        </p:spPr>
      </p:pic>
      <p:pic>
        <p:nvPicPr>
          <p:cNvPr id="86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74" y="2788146"/>
            <a:ext cx="523802" cy="523802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97" y="2874703"/>
            <a:ext cx="382703" cy="378914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10" y="2878421"/>
            <a:ext cx="359369" cy="359369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664499" y="1603780"/>
            <a:ext cx="6113193" cy="1192804"/>
            <a:chOff x="664499" y="1603780"/>
            <a:chExt cx="6113193" cy="1192804"/>
          </a:xfrm>
        </p:grpSpPr>
        <p:sp>
          <p:nvSpPr>
            <p:cNvPr id="133" name="圆角矩形 132"/>
            <p:cNvSpPr/>
            <p:nvPr/>
          </p:nvSpPr>
          <p:spPr>
            <a:xfrm>
              <a:off x="664499" y="1603780"/>
              <a:ext cx="6113193" cy="1192804"/>
            </a:xfrm>
            <a:prstGeom prst="roundRect">
              <a:avLst>
                <a:gd name="adj" fmla="val 959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4" name="直线连接符 49"/>
            <p:cNvCxnSpPr/>
            <p:nvPr/>
          </p:nvCxnSpPr>
          <p:spPr>
            <a:xfrm>
              <a:off x="3149538" y="2002062"/>
              <a:ext cx="0" cy="39624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组合 63"/>
            <p:cNvGrpSpPr/>
            <p:nvPr/>
          </p:nvGrpSpPr>
          <p:grpSpPr>
            <a:xfrm>
              <a:off x="5394322" y="2114494"/>
              <a:ext cx="289447" cy="171377"/>
              <a:chOff x="365201" y="2607319"/>
              <a:chExt cx="289447" cy="171377"/>
            </a:xfrm>
            <a:solidFill>
              <a:schemeClr val="bg1"/>
            </a:solidFill>
          </p:grpSpPr>
          <p:sp>
            <p:nvSpPr>
              <p:cNvPr id="138" name="半闭框 137"/>
              <p:cNvSpPr/>
              <p:nvPr/>
            </p:nvSpPr>
            <p:spPr>
              <a:xfrm rot="8169004">
                <a:off x="365201" y="2607320"/>
                <a:ext cx="171376" cy="171376"/>
              </a:xfrm>
              <a:prstGeom prst="halfFram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半闭框 138"/>
              <p:cNvSpPr/>
              <p:nvPr/>
            </p:nvSpPr>
            <p:spPr>
              <a:xfrm rot="8169004">
                <a:off x="483272" y="2607319"/>
                <a:ext cx="171376" cy="171376"/>
              </a:xfrm>
              <a:prstGeom prst="halfFrame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文本框 39"/>
            <p:cNvSpPr txBox="1"/>
            <p:nvPr/>
          </p:nvSpPr>
          <p:spPr>
            <a:xfrm>
              <a:off x="3390699" y="2334876"/>
              <a:ext cx="1411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店铺访客</a:t>
              </a:r>
            </a:p>
          </p:txBody>
        </p:sp>
        <p:sp>
          <p:nvSpPr>
            <p:cNvPr id="137" name="文本框 41"/>
            <p:cNvSpPr txBox="1"/>
            <p:nvPr/>
          </p:nvSpPr>
          <p:spPr>
            <a:xfrm>
              <a:off x="1061621" y="2334876"/>
              <a:ext cx="1411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店铺流量</a:t>
              </a:r>
            </a:p>
          </p:txBody>
        </p:sp>
      </p:grpSp>
      <p:cxnSp>
        <p:nvCxnSpPr>
          <p:cNvPr id="140" name="直线连接符 66"/>
          <p:cNvCxnSpPr/>
          <p:nvPr/>
        </p:nvCxnSpPr>
        <p:spPr>
          <a:xfrm>
            <a:off x="699042" y="6125031"/>
            <a:ext cx="7681028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标题 1"/>
          <p:cNvSpPr txBox="1">
            <a:spLocks/>
          </p:cNvSpPr>
          <p:nvPr/>
        </p:nvSpPr>
        <p:spPr>
          <a:xfrm>
            <a:off x="660400" y="495320"/>
            <a:ext cx="6774070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文本文档翻译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11207154" y="3343312"/>
            <a:ext cx="289447" cy="171377"/>
            <a:chOff x="365201" y="2607319"/>
            <a:chExt cx="289447" cy="171377"/>
          </a:xfrm>
          <a:solidFill>
            <a:schemeClr val="accent1"/>
          </a:solidFill>
        </p:grpSpPr>
        <p:sp>
          <p:nvSpPr>
            <p:cNvPr id="147" name="半闭框 146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半闭框 147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101404" y="1345676"/>
            <a:ext cx="4930116" cy="4521723"/>
            <a:chOff x="6101404" y="1345676"/>
            <a:chExt cx="4930116" cy="4521723"/>
          </a:xfrm>
        </p:grpSpPr>
        <p:sp>
          <p:nvSpPr>
            <p:cNvPr id="150" name="圆角矩形 149"/>
            <p:cNvSpPr/>
            <p:nvPr/>
          </p:nvSpPr>
          <p:spPr>
            <a:xfrm>
              <a:off x="6101404" y="1345676"/>
              <a:ext cx="4929272" cy="4521723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51" name="图表 150"/>
            <p:cNvGraphicFramePr/>
            <p:nvPr/>
          </p:nvGraphicFramePr>
          <p:xfrm>
            <a:off x="6257158" y="1532366"/>
            <a:ext cx="4774362" cy="4182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52" name="文本框 59"/>
          <p:cNvSpPr txBox="1"/>
          <p:nvPr/>
        </p:nvSpPr>
        <p:spPr>
          <a:xfrm>
            <a:off x="723116" y="5053020"/>
            <a:ext cx="50955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系统支持文本输入后直接得到翻译结果，无需依赖网络</a:t>
            </a:r>
            <a:r>
              <a:rPr lang="zh-CN" altLang="en-US" dirty="0" smtClean="0"/>
              <a:t>连接。</a:t>
            </a:r>
            <a:endParaRPr kumimoji="1" lang="zh-CN" altLang="en-US" dirty="0">
              <a:latin typeface="+mn-ea"/>
            </a:endParaRPr>
          </a:p>
        </p:txBody>
      </p:sp>
      <p:cxnSp>
        <p:nvCxnSpPr>
          <p:cNvPr id="153" name="直线连接符 61"/>
          <p:cNvCxnSpPr/>
          <p:nvPr/>
        </p:nvCxnSpPr>
        <p:spPr>
          <a:xfrm>
            <a:off x="699042" y="3319984"/>
            <a:ext cx="323150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文本框 27"/>
          <p:cNvSpPr txBox="1"/>
          <p:nvPr/>
        </p:nvSpPr>
        <p:spPr>
          <a:xfrm>
            <a:off x="668285" y="1149652"/>
            <a:ext cx="748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+mn-ea"/>
              </a:rPr>
              <a:t>支持中文与英语、日语、韩语等多个语种之间的互译。</a:t>
            </a:r>
            <a:endParaRPr kumimoji="1" lang="zh-CN" altLang="en-US" dirty="0"/>
          </a:p>
        </p:txBody>
      </p:sp>
      <p:sp>
        <p:nvSpPr>
          <p:cNvPr id="155" name="文本框 28"/>
          <p:cNvSpPr txBox="1"/>
          <p:nvPr/>
        </p:nvSpPr>
        <p:spPr>
          <a:xfrm>
            <a:off x="2472631" y="4541390"/>
            <a:ext cx="155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2F2F2F"/>
                </a:solidFill>
                <a:latin typeface="+mj-ea"/>
                <a:ea typeface="+mj-ea"/>
              </a:rPr>
              <a:t>文本翻译</a:t>
            </a:r>
            <a:endParaRPr kumimoji="1" lang="zh-CN" altLang="en-US" sz="2400" b="1" dirty="0">
              <a:solidFill>
                <a:srgbClr val="2F2F2F"/>
              </a:solidFill>
              <a:latin typeface="+mj-ea"/>
              <a:ea typeface="+mj-ea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6256314" y="2079024"/>
            <a:ext cx="4624704" cy="360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文本框 33"/>
          <p:cNvSpPr txBox="1"/>
          <p:nvPr/>
        </p:nvSpPr>
        <p:spPr>
          <a:xfrm>
            <a:off x="6269191" y="2063725"/>
            <a:ext cx="45977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800" dirty="0" smtClean="0"/>
              <a:t>支持</a:t>
            </a:r>
            <a:r>
              <a:rPr kumimoji="1" lang="en-US" altLang="zh-CN" sz="1800" dirty="0" err="1" smtClean="0"/>
              <a:t>docx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txt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pdf</a:t>
            </a:r>
            <a:r>
              <a:rPr kumimoji="1" lang="zh-CN" altLang="en-US" dirty="0" smtClean="0"/>
              <a:t>格式的文件上传，快速获取翻译结果，并可将翻译结果保存到本地</a:t>
            </a:r>
            <a:r>
              <a:rPr kumimoji="1" lang="zh-CN" altLang="en-US" sz="1800" dirty="0" smtClean="0"/>
              <a:t>。</a:t>
            </a:r>
            <a:endParaRPr kumimoji="1" lang="zh-CN" altLang="en-US" sz="1800" dirty="0"/>
          </a:p>
        </p:txBody>
      </p:sp>
      <p:grpSp>
        <p:nvGrpSpPr>
          <p:cNvPr id="158" name="组合 157"/>
          <p:cNvGrpSpPr/>
          <p:nvPr/>
        </p:nvGrpSpPr>
        <p:grpSpPr>
          <a:xfrm>
            <a:off x="933708" y="1964268"/>
            <a:ext cx="4465761" cy="2511991"/>
            <a:chOff x="933708" y="1964268"/>
            <a:chExt cx="4465761" cy="2511991"/>
          </a:xfrm>
          <a:effectLst>
            <a:outerShdw blurRad="50800" dist="38100" dir="2700000" algn="tl" rotWithShape="0">
              <a:srgbClr val="0746E3">
                <a:alpha val="40000"/>
              </a:srgbClr>
            </a:outerShdw>
          </a:effectLst>
        </p:grpSpPr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708" y="1964268"/>
              <a:ext cx="4465761" cy="2511991"/>
            </a:xfrm>
            <a:prstGeom prst="rect">
              <a:avLst/>
            </a:prstGeom>
            <a:effectLst>
              <a:outerShdw blurRad="50800" dist="38100" dir="18900000" algn="b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160" name="矩形 159"/>
            <p:cNvSpPr/>
            <p:nvPr/>
          </p:nvSpPr>
          <p:spPr>
            <a:xfrm>
              <a:off x="992835" y="1993716"/>
              <a:ext cx="148920" cy="161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6476408" y="3054887"/>
            <a:ext cx="4251286" cy="2391348"/>
            <a:chOff x="6476408" y="3054887"/>
            <a:chExt cx="4251286" cy="2391348"/>
          </a:xfrm>
        </p:grpSpPr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6408" y="3054887"/>
              <a:ext cx="4251286" cy="2391348"/>
            </a:xfrm>
            <a:prstGeom prst="rect">
              <a:avLst/>
            </a:prstGeom>
            <a:effectLst>
              <a:outerShdw blurRad="50800" dist="38100" dir="8100000" algn="tr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163" name="矩形 162"/>
            <p:cNvSpPr/>
            <p:nvPr/>
          </p:nvSpPr>
          <p:spPr>
            <a:xfrm>
              <a:off x="6572250" y="3063388"/>
              <a:ext cx="85725" cy="193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" name="圆角矩形 163"/>
          <p:cNvSpPr/>
          <p:nvPr/>
        </p:nvSpPr>
        <p:spPr>
          <a:xfrm>
            <a:off x="1524000" y="3419475"/>
            <a:ext cx="1005840" cy="2907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b="1" dirty="0" smtClean="0"/>
              <a:t>原文文本</a:t>
            </a:r>
            <a:endParaRPr lang="zh-CN" altLang="en-US" sz="1200" b="1" dirty="0"/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47" y="3436374"/>
            <a:ext cx="256980" cy="256980"/>
          </a:xfrm>
          <a:prstGeom prst="rect">
            <a:avLst/>
          </a:prstGeom>
        </p:spPr>
      </p:pic>
      <p:sp>
        <p:nvSpPr>
          <p:cNvPr id="166" name="圆角矩形 165"/>
          <p:cNvSpPr/>
          <p:nvPr/>
        </p:nvSpPr>
        <p:spPr>
          <a:xfrm>
            <a:off x="3662842" y="3419475"/>
            <a:ext cx="1005840" cy="2907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b="1" dirty="0"/>
              <a:t>译</a:t>
            </a:r>
            <a:r>
              <a:rPr lang="zh-CN" altLang="en-US" sz="1200" b="1" dirty="0" smtClean="0"/>
              <a:t>文文本</a:t>
            </a:r>
            <a:endParaRPr lang="zh-CN" altLang="en-US" sz="1200" b="1" dirty="0"/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95" y="3463886"/>
            <a:ext cx="201956" cy="201956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0" y="1338727"/>
            <a:ext cx="12192000" cy="4272567"/>
            <a:chOff x="0" y="1338727"/>
            <a:chExt cx="12192000" cy="4272567"/>
          </a:xfrm>
        </p:grpSpPr>
        <p:sp>
          <p:nvSpPr>
            <p:cNvPr id="56" name="圆角矩形 55"/>
            <p:cNvSpPr/>
            <p:nvPr/>
          </p:nvSpPr>
          <p:spPr>
            <a:xfrm>
              <a:off x="0" y="1338727"/>
              <a:ext cx="12192000" cy="42725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8" name="组合 2"/>
            <p:cNvGrpSpPr/>
            <p:nvPr/>
          </p:nvGrpSpPr>
          <p:grpSpPr>
            <a:xfrm>
              <a:off x="670560" y="1643456"/>
              <a:ext cx="2167890" cy="523220"/>
              <a:chOff x="670560" y="1643456"/>
              <a:chExt cx="2167890" cy="523220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670560" y="1643456"/>
                <a:ext cx="2167890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6" name="文本框 15"/>
              <p:cNvSpPr txBox="1"/>
              <p:nvPr/>
            </p:nvSpPr>
            <p:spPr>
              <a:xfrm>
                <a:off x="827405" y="1674233"/>
                <a:ext cx="185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 smtClean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实时识别</a:t>
                </a:r>
                <a:endParaRPr lang="en-US" altLang="zh-CN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0" name="文本框 16"/>
            <p:cNvSpPr txBox="1"/>
            <p:nvPr/>
          </p:nvSpPr>
          <p:spPr>
            <a:xfrm>
              <a:off x="567524" y="2197453"/>
              <a:ext cx="4958898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0000"/>
                </a:lnSpc>
                <a:buSzPct val="45000"/>
                <a:defRPr/>
              </a:pPr>
              <a:r>
                <a:rPr lang="zh-CN" altLang="en-US" dirty="0">
                  <a:latin typeface="+mn-ea"/>
                </a:rPr>
                <a:t>采用专业定制麦克风</a:t>
              </a:r>
              <a:r>
                <a:rPr lang="zh-CN" altLang="en-US" dirty="0" smtClean="0">
                  <a:latin typeface="+mn-ea"/>
                </a:rPr>
                <a:t>，精确</a:t>
              </a:r>
              <a:r>
                <a:rPr lang="zh-CN" altLang="en-US" dirty="0">
                  <a:latin typeface="+mn-ea"/>
                </a:rPr>
                <a:t>捕捉并区分左右声道中的对话，实现无混淆的语音识别</a:t>
              </a:r>
              <a:r>
                <a:rPr lang="zh-CN" altLang="en-US" dirty="0" smtClean="0">
                  <a:latin typeface="+mn-ea"/>
                </a:rPr>
                <a:t>。</a:t>
              </a:r>
              <a:endParaRPr lang="en-US" altLang="zh-CN" dirty="0">
                <a:latin typeface="+mn-ea"/>
              </a:endParaRPr>
            </a:p>
          </p:txBody>
        </p:sp>
        <p:grpSp>
          <p:nvGrpSpPr>
            <p:cNvPr id="61" name="组合 3"/>
            <p:cNvGrpSpPr/>
            <p:nvPr/>
          </p:nvGrpSpPr>
          <p:grpSpPr>
            <a:xfrm>
              <a:off x="670560" y="3429000"/>
              <a:ext cx="2167890" cy="523220"/>
              <a:chOff x="670560" y="3429000"/>
              <a:chExt cx="2167890" cy="523220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670560" y="3429000"/>
                <a:ext cx="2167890" cy="52322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4" name="文本框 18"/>
              <p:cNvSpPr txBox="1"/>
              <p:nvPr/>
            </p:nvSpPr>
            <p:spPr>
              <a:xfrm>
                <a:off x="827405" y="3459777"/>
                <a:ext cx="185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2F2F2F"/>
                    </a:solidFill>
                    <a:latin typeface="+mj-ea"/>
                    <a:ea typeface="+mj-ea"/>
                  </a:rPr>
                  <a:t>纪要</a:t>
                </a:r>
                <a:r>
                  <a:rPr lang="zh-CN" altLang="en-US" sz="2400" b="1" dirty="0" smtClean="0">
                    <a:solidFill>
                      <a:srgbClr val="2F2F2F"/>
                    </a:solidFill>
                    <a:latin typeface="+mj-ea"/>
                    <a:ea typeface="+mj-ea"/>
                  </a:rPr>
                  <a:t>整理</a:t>
                </a:r>
                <a:endParaRPr lang="en-US" altLang="zh-CN" dirty="0">
                  <a:solidFill>
                    <a:srgbClr val="2F2F2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2" name="文本框 19"/>
            <p:cNvSpPr txBox="1"/>
            <p:nvPr/>
          </p:nvSpPr>
          <p:spPr>
            <a:xfrm>
              <a:off x="567524" y="3982997"/>
              <a:ext cx="495889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20000"/>
                </a:lnSpc>
                <a:buSzPct val="45000"/>
                <a:defRPr/>
              </a:pPr>
              <a:r>
                <a:rPr lang="zh-CN" altLang="en-US" dirty="0" smtClean="0">
                  <a:latin typeface="+mn-ea"/>
                </a:rPr>
                <a:t>双击选中文字即</a:t>
              </a:r>
              <a:r>
                <a:rPr lang="zh-CN" altLang="en-US" dirty="0">
                  <a:latin typeface="+mn-ea"/>
                </a:rPr>
                <a:t>可轻松添加纪要，让重点信息归纳变得简单高效。</a:t>
              </a:r>
              <a:r>
                <a:rPr lang="zh-CN" altLang="en-US" dirty="0" smtClean="0">
                  <a:latin typeface="+mn-ea"/>
                </a:rPr>
                <a:t>升级会议记录</a:t>
              </a:r>
              <a:r>
                <a:rPr lang="zh-CN" altLang="en-US" dirty="0">
                  <a:latin typeface="+mn-ea"/>
                </a:rPr>
                <a:t>体验，确保每句话都被清晰记录和快速整理。</a:t>
              </a:r>
              <a:endParaRPr lang="en-US" altLang="zh-CN" dirty="0">
                <a:latin typeface="+mn-ea"/>
              </a:endParaRPr>
            </a:p>
          </p:txBody>
        </p:sp>
      </p:grpSp>
      <p:cxnSp>
        <p:nvCxnSpPr>
          <p:cNvPr id="67" name="直线连接符 20"/>
          <p:cNvCxnSpPr/>
          <p:nvPr/>
        </p:nvCxnSpPr>
        <p:spPr>
          <a:xfrm>
            <a:off x="679133" y="5309235"/>
            <a:ext cx="1038215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双人访谈对话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925620" y="1519318"/>
            <a:ext cx="5867182" cy="4091976"/>
          </a:xfrm>
          <a:prstGeom prst="roundRect">
            <a:avLst>
              <a:gd name="adj" fmla="val 7080"/>
            </a:avLst>
          </a:prstGeom>
          <a:noFill/>
          <a:ln w="1905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owder"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任意形状 12"/>
          <p:cNvSpPr/>
          <p:nvPr/>
        </p:nvSpPr>
        <p:spPr>
          <a:xfrm>
            <a:off x="8476717" y="5723237"/>
            <a:ext cx="975696" cy="204795"/>
          </a:xfrm>
          <a:custGeom>
            <a:avLst/>
            <a:gdLst>
              <a:gd name="connsiteX0" fmla="*/ 186438 w 1368933"/>
              <a:gd name="connsiteY0" fmla="*/ 0 h 204795"/>
              <a:gd name="connsiteX1" fmla="*/ 1182495 w 1368933"/>
              <a:gd name="connsiteY1" fmla="*/ 0 h 204795"/>
              <a:gd name="connsiteX2" fmla="*/ 1368933 w 1368933"/>
              <a:gd name="connsiteY2" fmla="*/ 186438 h 204795"/>
              <a:gd name="connsiteX3" fmla="*/ 1368933 w 1368933"/>
              <a:gd name="connsiteY3" fmla="*/ 204795 h 204795"/>
              <a:gd name="connsiteX4" fmla="*/ 0 w 1368933"/>
              <a:gd name="connsiteY4" fmla="*/ 204795 h 204795"/>
              <a:gd name="connsiteX5" fmla="*/ 0 w 1368933"/>
              <a:gd name="connsiteY5" fmla="*/ 186438 h 204795"/>
              <a:gd name="connsiteX6" fmla="*/ 186438 w 1368933"/>
              <a:gd name="connsiteY6" fmla="*/ 0 h 2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33" h="204795">
                <a:moveTo>
                  <a:pt x="186438" y="0"/>
                </a:moveTo>
                <a:lnTo>
                  <a:pt x="1182495" y="0"/>
                </a:lnTo>
                <a:cubicBezTo>
                  <a:pt x="1285462" y="0"/>
                  <a:pt x="1368933" y="83471"/>
                  <a:pt x="1368933" y="186438"/>
                </a:cubicBezTo>
                <a:lnTo>
                  <a:pt x="1368933" y="204795"/>
                </a:lnTo>
                <a:lnTo>
                  <a:pt x="0" y="204795"/>
                </a:lnTo>
                <a:lnTo>
                  <a:pt x="0" y="186438"/>
                </a:lnTo>
                <a:cubicBezTo>
                  <a:pt x="0" y="83471"/>
                  <a:pt x="83471" y="0"/>
                  <a:pt x="1864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1" name="任意形状 21"/>
          <p:cNvSpPr/>
          <p:nvPr/>
        </p:nvSpPr>
        <p:spPr>
          <a:xfrm>
            <a:off x="11061290" y="5308202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6031799" y="1884591"/>
            <a:ext cx="5654824" cy="3180838"/>
            <a:chOff x="6031799" y="1884591"/>
            <a:chExt cx="5654824" cy="3180838"/>
          </a:xfrm>
        </p:grpSpPr>
        <p:pic>
          <p:nvPicPr>
            <p:cNvPr id="73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799" y="1884591"/>
              <a:ext cx="5654824" cy="3180838"/>
            </a:xfrm>
            <a:prstGeom prst="rect">
              <a:avLst/>
            </a:prstGeom>
          </p:spPr>
        </p:pic>
        <p:sp>
          <p:nvSpPr>
            <p:cNvPr id="74" name="矩形 73"/>
            <p:cNvSpPr/>
            <p:nvPr/>
          </p:nvSpPr>
          <p:spPr>
            <a:xfrm>
              <a:off x="6174106" y="1884591"/>
              <a:ext cx="140969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6448425" y="3178592"/>
            <a:ext cx="1005840" cy="290778"/>
          </a:xfrm>
          <a:prstGeom prst="roundRect">
            <a:avLst/>
          </a:prstGeom>
          <a:solidFill>
            <a:srgbClr val="3D8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b="1" dirty="0" smtClean="0"/>
              <a:t>实时识别</a:t>
            </a:r>
            <a:endParaRPr lang="zh-CN" altLang="en-US" sz="1200" b="1" dirty="0"/>
          </a:p>
        </p:txBody>
      </p:sp>
      <p:sp>
        <p:nvSpPr>
          <p:cNvPr id="76" name="圆角矩形 75"/>
          <p:cNvSpPr/>
          <p:nvPr/>
        </p:nvSpPr>
        <p:spPr>
          <a:xfrm>
            <a:off x="9027430" y="3806831"/>
            <a:ext cx="1005840" cy="290778"/>
          </a:xfrm>
          <a:prstGeom prst="roundRect">
            <a:avLst/>
          </a:prstGeom>
          <a:solidFill>
            <a:srgbClr val="3D8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b="1" dirty="0"/>
              <a:t>纪要</a:t>
            </a:r>
            <a:r>
              <a:rPr lang="zh-CN" altLang="en-US" sz="1200" b="1" dirty="0" smtClean="0"/>
              <a:t>整理</a:t>
            </a:r>
            <a:endParaRPr lang="zh-CN" altLang="en-US" sz="1200" b="1" dirty="0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09734"/>
            <a:ext cx="208956" cy="20895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01" y="3828417"/>
            <a:ext cx="224400" cy="224400"/>
          </a:xfrm>
          <a:prstGeom prst="rect">
            <a:avLst/>
          </a:prstGeom>
        </p:spPr>
      </p:pic>
      <p:pic>
        <p:nvPicPr>
          <p:cNvPr id="79" name="图片 78" descr="黑色的游戏机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25" y="2560744"/>
            <a:ext cx="1521195" cy="1498871"/>
          </a:xfrm>
          <a:prstGeom prst="ellipse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其他功能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会议记录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60400" y="1432559"/>
            <a:ext cx="9174480" cy="4463099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216295" y="3964522"/>
            <a:ext cx="3532009" cy="1710958"/>
            <a:chOff x="8930640" y="3964522"/>
            <a:chExt cx="2817664" cy="1710958"/>
          </a:xfrm>
        </p:grpSpPr>
        <p:sp>
          <p:nvSpPr>
            <p:cNvPr id="13" name="圆角矩形 12"/>
            <p:cNvSpPr/>
            <p:nvPr/>
          </p:nvSpPr>
          <p:spPr>
            <a:xfrm>
              <a:off x="8930640" y="3964522"/>
              <a:ext cx="2817664" cy="1710958"/>
            </a:xfrm>
            <a:prstGeom prst="roundRect">
              <a:avLst>
                <a:gd name="adj" fmla="val 57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9300933" y="4075471"/>
              <a:ext cx="137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会议纪要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15" name="组合 21"/>
            <p:cNvGrpSpPr/>
            <p:nvPr/>
          </p:nvGrpSpPr>
          <p:grpSpPr>
            <a:xfrm>
              <a:off x="11186880" y="4207551"/>
              <a:ext cx="334560" cy="417600"/>
              <a:chOff x="11217360" y="1599852"/>
              <a:chExt cx="334560" cy="4176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1217360" y="1599852"/>
                <a:ext cx="334560" cy="417600"/>
              </a:xfrm>
              <a:prstGeom prst="ellipse">
                <a:avLst/>
              </a:prstGeom>
              <a:noFill/>
              <a:ln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上箭头 17"/>
              <p:cNvSpPr/>
              <p:nvPr/>
            </p:nvSpPr>
            <p:spPr>
              <a:xfrm>
                <a:off x="11334178" y="1729382"/>
                <a:ext cx="100923" cy="146395"/>
              </a:xfrm>
              <a:prstGeom prst="upArrow">
                <a:avLst>
                  <a:gd name="adj1" fmla="val 34899"/>
                  <a:gd name="adj2" fmla="val 537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25"/>
            <p:cNvSpPr txBox="1"/>
            <p:nvPr/>
          </p:nvSpPr>
          <p:spPr>
            <a:xfrm>
              <a:off x="9282430" y="4586042"/>
              <a:ext cx="2218606" cy="10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ea"/>
                </a:rPr>
                <a:t>支持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在线生成会议纪要，可手动也可选中某一段文字进行添加。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16295" y="1989212"/>
            <a:ext cx="3532009" cy="1710958"/>
            <a:chOff x="8930640" y="1989212"/>
            <a:chExt cx="2817664" cy="1710958"/>
          </a:xfrm>
        </p:grpSpPr>
        <p:sp>
          <p:nvSpPr>
            <p:cNvPr id="20" name="圆角矩形 19"/>
            <p:cNvSpPr/>
            <p:nvPr/>
          </p:nvSpPr>
          <p:spPr>
            <a:xfrm>
              <a:off x="8930640" y="1989212"/>
              <a:ext cx="2817664" cy="1710958"/>
            </a:xfrm>
            <a:prstGeom prst="roundRect">
              <a:avLst>
                <a:gd name="adj" fmla="val 57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9282430" y="2100161"/>
              <a:ext cx="20770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会议记录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22" name="组合 16"/>
            <p:cNvGrpSpPr/>
            <p:nvPr/>
          </p:nvGrpSpPr>
          <p:grpSpPr>
            <a:xfrm>
              <a:off x="11186880" y="2232241"/>
              <a:ext cx="334560" cy="417600"/>
              <a:chOff x="11217360" y="1599852"/>
              <a:chExt cx="334560" cy="4176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1217360" y="1599852"/>
                <a:ext cx="334560" cy="417600"/>
              </a:xfrm>
              <a:prstGeom prst="ellipse">
                <a:avLst/>
              </a:prstGeom>
              <a:noFill/>
              <a:ln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上箭头 27"/>
              <p:cNvSpPr/>
              <p:nvPr/>
            </p:nvSpPr>
            <p:spPr>
              <a:xfrm>
                <a:off x="11334179" y="1733420"/>
                <a:ext cx="100923" cy="146395"/>
              </a:xfrm>
              <a:prstGeom prst="upArrow">
                <a:avLst>
                  <a:gd name="adj1" fmla="val 34899"/>
                  <a:gd name="adj2" fmla="val 537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3" name="文本框 26"/>
            <p:cNvSpPr txBox="1"/>
            <p:nvPr/>
          </p:nvSpPr>
          <p:spPr>
            <a:xfrm>
              <a:off x="9282430" y="2633719"/>
              <a:ext cx="2122192" cy="10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支持进行编辑修改、发言人重新识别、导出等功能。</a:t>
              </a:r>
              <a:endParaRPr lang="en-US" altLang="zh-CN" dirty="0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9" y="1793388"/>
            <a:ext cx="6417577" cy="3609324"/>
          </a:xfrm>
          <a:prstGeom prst="rect">
            <a:avLst/>
          </a:prstGeom>
          <a:effectLst>
            <a:outerShdw blurRad="50800" dist="38100" dir="13500000" algn="br" rotWithShape="0">
              <a:srgbClr val="0746E3">
                <a:alpha val="40000"/>
              </a:srgbClr>
            </a:outerShdw>
          </a:effectLst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0" y="1972521"/>
            <a:ext cx="5234791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28025" y="1433368"/>
            <a:ext cx="2640324" cy="4694299"/>
            <a:chOff x="828025" y="1433368"/>
            <a:chExt cx="2640324" cy="4694299"/>
          </a:xfrm>
        </p:grpSpPr>
        <p:sp>
          <p:nvSpPr>
            <p:cNvPr id="12" name="圆角矩形 11"/>
            <p:cNvSpPr/>
            <p:nvPr/>
          </p:nvSpPr>
          <p:spPr>
            <a:xfrm>
              <a:off x="868409" y="1433368"/>
              <a:ext cx="2565480" cy="4694299"/>
            </a:xfrm>
            <a:prstGeom prst="roundRect">
              <a:avLst>
                <a:gd name="adj" fmla="val 57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28025" y="2707308"/>
              <a:ext cx="2640324" cy="523220"/>
              <a:chOff x="828025" y="2707308"/>
              <a:chExt cx="2640324" cy="523220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828025" y="2707308"/>
                <a:ext cx="2640324" cy="5232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04800" dist="38100" dir="8100000" algn="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376"/>
              <p:cNvSpPr txBox="1"/>
              <p:nvPr/>
            </p:nvSpPr>
            <p:spPr>
              <a:xfrm>
                <a:off x="944403" y="2738086"/>
                <a:ext cx="2411191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会前</a:t>
                </a:r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术语管理</a:t>
                </a:r>
                <a:endPara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j-ea"/>
                  <a:ea typeface="+mj-ea"/>
                </a:endParaRPr>
              </a:p>
            </p:txBody>
          </p:sp>
        </p:grpSp>
        <p:sp>
          <p:nvSpPr>
            <p:cNvPr id="14" name="文本框 378"/>
            <p:cNvSpPr txBox="1"/>
            <p:nvPr/>
          </p:nvSpPr>
          <p:spPr>
            <a:xfrm>
              <a:off x="1052455" y="3392712"/>
              <a:ext cx="2337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18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热词：</a:t>
              </a:r>
              <a:r>
                <a:rPr lang="zh-CN" altLang="en-US" sz="1800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常用的人名、地名等。</a:t>
              </a:r>
              <a:endParaRPr lang="en-US" altLang="zh-CN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" name="文本框 380"/>
            <p:cNvSpPr txBox="1"/>
            <p:nvPr/>
          </p:nvSpPr>
          <p:spPr>
            <a:xfrm>
              <a:off x="1052454" y="4068940"/>
              <a:ext cx="23375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敏感词：</a:t>
              </a:r>
              <a:r>
                <a:rPr lang="zh-CN" altLang="en-US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不宜显示的词汇</a:t>
              </a:r>
              <a:r>
                <a:rPr lang="zh-CN" altLang="en-US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。</a:t>
              </a:r>
              <a:endParaRPr lang="en-US" altLang="zh-CN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0401" y="1762365"/>
            <a:ext cx="10872788" cy="608571"/>
            <a:chOff x="660401" y="1762365"/>
            <a:chExt cx="10872788" cy="608571"/>
          </a:xfrm>
        </p:grpSpPr>
        <p:sp>
          <p:nvSpPr>
            <p:cNvPr id="20" name="圆角矩形 19"/>
            <p:cNvSpPr/>
            <p:nvPr/>
          </p:nvSpPr>
          <p:spPr>
            <a:xfrm>
              <a:off x="660401" y="1762365"/>
              <a:ext cx="10872788" cy="608571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57"/>
            <p:cNvSpPr txBox="1"/>
            <p:nvPr/>
          </p:nvSpPr>
          <p:spPr>
            <a:xfrm>
              <a:off x="1304820" y="1835818"/>
              <a:ext cx="958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识别效果不佳，如何处理？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</p:grpSp>
      <p:sp>
        <p:nvSpPr>
          <p:cNvPr id="22" name="任意形状 53"/>
          <p:cNvSpPr/>
          <p:nvPr/>
        </p:nvSpPr>
        <p:spPr>
          <a:xfrm>
            <a:off x="11009656" y="2251594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279355" y="2717045"/>
            <a:ext cx="2565576" cy="3410622"/>
            <a:chOff x="7040704" y="2716544"/>
            <a:chExt cx="2565576" cy="3410622"/>
          </a:xfrm>
        </p:grpSpPr>
        <p:sp>
          <p:nvSpPr>
            <p:cNvPr id="24" name="圆角矩形 23"/>
            <p:cNvSpPr/>
            <p:nvPr/>
          </p:nvSpPr>
          <p:spPr>
            <a:xfrm>
              <a:off x="7040704" y="2936240"/>
              <a:ext cx="2565576" cy="3190926"/>
            </a:xfrm>
            <a:prstGeom prst="roundRect">
              <a:avLst>
                <a:gd name="adj" fmla="val 6769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8" name="组合 5"/>
            <p:cNvGrpSpPr/>
            <p:nvPr/>
          </p:nvGrpSpPr>
          <p:grpSpPr>
            <a:xfrm>
              <a:off x="7158432" y="2716544"/>
              <a:ext cx="2308568" cy="523220"/>
              <a:chOff x="7158432" y="2716544"/>
              <a:chExt cx="2308568" cy="523220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158432" y="2716544"/>
                <a:ext cx="2308568" cy="5232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04800" dist="38100" dir="8100000" algn="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453"/>
              <p:cNvSpPr txBox="1"/>
              <p:nvPr/>
            </p:nvSpPr>
            <p:spPr>
              <a:xfrm>
                <a:off x="7158432" y="2747322"/>
                <a:ext cx="22265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会后</a:t>
                </a:r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回听修改</a:t>
                </a:r>
                <a:endPara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j-ea"/>
                  <a:ea typeface="+mj-ea"/>
                </a:endParaRPr>
              </a:p>
            </p:txBody>
          </p:sp>
        </p:grpSp>
        <p:sp>
          <p:nvSpPr>
            <p:cNvPr id="31" name="文本框 55"/>
            <p:cNvSpPr txBox="1"/>
            <p:nvPr/>
          </p:nvSpPr>
          <p:spPr>
            <a:xfrm>
              <a:off x="7338209" y="3428499"/>
              <a:ext cx="1972928" cy="2060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ea"/>
                </a:rPr>
                <a:t>会议结束后，音频文件同步保存，</a:t>
              </a:r>
              <a:endParaRPr lang="en-US" altLang="zh-CN" sz="1800" dirty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ea"/>
                </a:rPr>
                <a:t>可通过回听，音字对齐功能进行</a:t>
              </a:r>
              <a:endParaRPr lang="en-US" altLang="zh-CN" sz="1800" dirty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ea"/>
                </a:rPr>
                <a:t>识别结果的编辑修改。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73834" y="2716544"/>
            <a:ext cx="2565576" cy="3411123"/>
            <a:chOff x="3954509" y="2716544"/>
            <a:chExt cx="2565576" cy="3411123"/>
          </a:xfrm>
        </p:grpSpPr>
        <p:sp>
          <p:nvSpPr>
            <p:cNvPr id="35" name="圆角矩形 34"/>
            <p:cNvSpPr/>
            <p:nvPr/>
          </p:nvSpPr>
          <p:spPr>
            <a:xfrm>
              <a:off x="3954509" y="2936240"/>
              <a:ext cx="2565576" cy="3191427"/>
            </a:xfrm>
            <a:prstGeom prst="roundRect">
              <a:avLst>
                <a:gd name="adj" fmla="val 6769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4"/>
            <p:cNvGrpSpPr/>
            <p:nvPr/>
          </p:nvGrpSpPr>
          <p:grpSpPr>
            <a:xfrm>
              <a:off x="4081473" y="2716544"/>
              <a:ext cx="2308568" cy="523220"/>
              <a:chOff x="4081473" y="2716544"/>
              <a:chExt cx="2308568" cy="523220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4081473" y="2716544"/>
                <a:ext cx="2308568" cy="5232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04800" dist="38100" dir="8100000" algn="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" name="文本框 383"/>
              <p:cNvSpPr txBox="1"/>
              <p:nvPr/>
            </p:nvSpPr>
            <p:spPr>
              <a:xfrm>
                <a:off x="4133233" y="2758272"/>
                <a:ext cx="2226594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会中</a:t>
                </a:r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实时修改</a:t>
                </a:r>
                <a:endParaRPr lang="en-US" altLang="zh-CN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文本框 58"/>
            <p:cNvSpPr txBox="1"/>
            <p:nvPr/>
          </p:nvSpPr>
          <p:spPr>
            <a:xfrm>
              <a:off x="4206545" y="3396240"/>
              <a:ext cx="2026615" cy="17279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ea"/>
                </a:rPr>
                <a:t>支持会议进行过程中，进行识别和翻译结果的修改，修改结果自动保存，并同步到投屏界面</a:t>
              </a:r>
              <a:r>
                <a:rPr lang="zh-CN" altLang="en-US" dirty="0">
                  <a:solidFill>
                    <a:srgbClr val="2F2F2F"/>
                  </a:solidFill>
                </a:rPr>
                <a:t>。</a:t>
              </a:r>
              <a:endParaRPr lang="zh-CN" altLang="en-US" sz="18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40" name="文本框 6"/>
          <p:cNvSpPr txBox="1"/>
          <p:nvPr/>
        </p:nvSpPr>
        <p:spPr>
          <a:xfrm>
            <a:off x="1052454" y="4715271"/>
            <a:ext cx="2337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45000"/>
              <a:defRPr/>
            </a:pPr>
            <a:r>
              <a:rPr lang="zh-CN" altLang="en-US" b="1" dirty="0">
                <a:gradFill>
                  <a:gsLst>
                    <a:gs pos="0">
                      <a:srgbClr val="FFFFFF"/>
                    </a:gs>
                    <a:gs pos="100000">
                      <a:srgbClr val="2B67FE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翻译术语：</a:t>
            </a: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2B67FE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行业特定翻译词汇。</a:t>
            </a:r>
            <a:endParaRPr lang="en-US" altLang="zh-CN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" name="文本框 7"/>
          <p:cNvSpPr txBox="1"/>
          <p:nvPr/>
        </p:nvSpPr>
        <p:spPr>
          <a:xfrm>
            <a:off x="1052453" y="5310821"/>
            <a:ext cx="2337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45000"/>
              <a:defRPr/>
            </a:pPr>
            <a:r>
              <a:rPr lang="zh-CN" altLang="en-US" b="1" dirty="0">
                <a:gradFill>
                  <a:gsLst>
                    <a:gs pos="0">
                      <a:srgbClr val="FFFFFF"/>
                    </a:gs>
                    <a:gs pos="100000">
                      <a:srgbClr val="2B67FE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强制替换词：</a:t>
            </a:r>
            <a:r>
              <a:rPr lang="zh-CN" altLang="en-US" dirty="0">
                <a:gradFill>
                  <a:gsLst>
                    <a:gs pos="0">
                      <a:srgbClr val="FFFFFF"/>
                    </a:gs>
                    <a:gs pos="100000">
                      <a:srgbClr val="2B67FE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识别不佳的词汇强制替换。</a:t>
            </a:r>
            <a:endParaRPr lang="en-US" altLang="zh-CN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2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其他功能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识别效果优化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其他功能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个性化导出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1626" y="2672654"/>
            <a:ext cx="3093273" cy="3671694"/>
            <a:chOff x="751626" y="2875846"/>
            <a:chExt cx="3093273" cy="3671694"/>
          </a:xfrm>
        </p:grpSpPr>
        <p:sp>
          <p:nvSpPr>
            <p:cNvPr id="8" name="椭圆 7"/>
            <p:cNvSpPr/>
            <p:nvPr/>
          </p:nvSpPr>
          <p:spPr>
            <a:xfrm>
              <a:off x="1045580" y="2875846"/>
              <a:ext cx="2033826" cy="20338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269628" y="5152680"/>
              <a:ext cx="1585731" cy="119644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33"/>
            <p:cNvSpPr txBox="1"/>
            <p:nvPr/>
          </p:nvSpPr>
          <p:spPr>
            <a:xfrm>
              <a:off x="1204589" y="38559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按角色导出</a:t>
              </a:r>
              <a:endParaRPr lang="en-US" altLang="zh-CN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文本框 34"/>
            <p:cNvSpPr txBox="1"/>
            <p:nvPr/>
          </p:nvSpPr>
          <p:spPr>
            <a:xfrm>
              <a:off x="751626" y="5484364"/>
              <a:ext cx="3093273" cy="10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tx1"/>
                  </a:solidFill>
                  <a:latin typeface="+mn-ea"/>
                  <a:sym typeface="+mn-ea"/>
                </a:rPr>
                <a:t>支持导出不同发言人的文本及音频内容，降低会议关键信息泄漏的风险。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61362" y="2259836"/>
            <a:ext cx="3072987" cy="4394972"/>
            <a:chOff x="4661362" y="2463028"/>
            <a:chExt cx="3072987" cy="4394972"/>
          </a:xfrm>
        </p:grpSpPr>
        <p:sp>
          <p:nvSpPr>
            <p:cNvPr id="13" name="椭圆 12"/>
            <p:cNvSpPr/>
            <p:nvPr/>
          </p:nvSpPr>
          <p:spPr>
            <a:xfrm>
              <a:off x="4661362" y="2463028"/>
              <a:ext cx="2859462" cy="285946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90500">
              <a:noFill/>
            </a:ln>
            <a:effectLst>
              <a:outerShdw blurRad="304800" dist="38100" dir="8100000" algn="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303134" y="5576758"/>
              <a:ext cx="1585731" cy="119644"/>
            </a:xfrm>
            <a:prstGeom prst="ellipse">
              <a:avLst/>
            </a:prstGeom>
            <a:gradFill>
              <a:gsLst>
                <a:gs pos="0">
                  <a:schemeClr val="accent1">
                    <a:alpha val="46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5233190" y="3949390"/>
              <a:ext cx="172354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按内容导出</a:t>
              </a:r>
              <a:endParaRPr lang="zh-CN" altLang="en-US" sz="2400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36"/>
            <p:cNvSpPr txBox="1"/>
            <p:nvPr/>
          </p:nvSpPr>
          <p:spPr>
            <a:xfrm>
              <a:off x="4703565" y="5794824"/>
              <a:ext cx="3030784" cy="1063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+mn-ea"/>
                </a:rPr>
                <a:t>支持导出原文、译文、重点标记、内容文本及音频，满足不同类型的下载需求。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19926" y="2677671"/>
            <a:ext cx="3106016" cy="3694385"/>
            <a:chOff x="8804066" y="2875846"/>
            <a:chExt cx="3106016" cy="3694385"/>
          </a:xfrm>
        </p:grpSpPr>
        <p:sp>
          <p:nvSpPr>
            <p:cNvPr id="18" name="椭圆 17"/>
            <p:cNvSpPr/>
            <p:nvPr/>
          </p:nvSpPr>
          <p:spPr>
            <a:xfrm>
              <a:off x="9112594" y="2875846"/>
              <a:ext cx="2033826" cy="20338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9336641" y="5152680"/>
              <a:ext cx="1585731" cy="119644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41"/>
            <p:cNvSpPr txBox="1"/>
            <p:nvPr/>
          </p:nvSpPr>
          <p:spPr>
            <a:xfrm>
              <a:off x="9271604" y="389288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按片段导出</a:t>
              </a:r>
              <a:endParaRPr lang="en-US" altLang="zh-CN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42"/>
            <p:cNvSpPr txBox="1"/>
            <p:nvPr/>
          </p:nvSpPr>
          <p:spPr>
            <a:xfrm>
              <a:off x="8804066" y="5507055"/>
              <a:ext cx="3106016" cy="10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+mn-ea"/>
                  <a:cs typeface="+mn-cs"/>
                </a:rPr>
                <a:t>支持自行创建会议片段，并进行文本及音频的导出，跳过无效内容，提升阅读效率。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4699" y="1358937"/>
            <a:ext cx="10872788" cy="608571"/>
            <a:chOff x="660401" y="1762365"/>
            <a:chExt cx="10872788" cy="608571"/>
          </a:xfrm>
        </p:grpSpPr>
        <p:sp>
          <p:nvSpPr>
            <p:cNvPr id="23" name="圆角矩形 22"/>
            <p:cNvSpPr/>
            <p:nvPr/>
          </p:nvSpPr>
          <p:spPr>
            <a:xfrm>
              <a:off x="660401" y="1762365"/>
              <a:ext cx="10872788" cy="608571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1304820" y="1835818"/>
              <a:ext cx="958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可导出内容的维度有哪些？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</p:grpSp>
      <p:sp>
        <p:nvSpPr>
          <p:cNvPr id="25" name="任意形状 9"/>
          <p:cNvSpPr/>
          <p:nvPr/>
        </p:nvSpPr>
        <p:spPr>
          <a:xfrm>
            <a:off x="10945097" y="1818686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53" y="3094305"/>
            <a:ext cx="436879" cy="4368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79" y="2970019"/>
            <a:ext cx="461665" cy="4616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4" y="3092399"/>
            <a:ext cx="381208" cy="3812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其他功能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8812" y="3482976"/>
            <a:ext cx="10874375" cy="2700337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线连接符 9"/>
          <p:cNvCxnSpPr/>
          <p:nvPr/>
        </p:nvCxnSpPr>
        <p:spPr>
          <a:xfrm>
            <a:off x="11533187" y="1354675"/>
            <a:ext cx="0" cy="1911715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567241" y="3880445"/>
            <a:ext cx="6219455" cy="1911715"/>
            <a:chOff x="9213446" y="3880445"/>
            <a:chExt cx="3346100" cy="1911715"/>
          </a:xfrm>
        </p:grpSpPr>
        <p:sp>
          <p:nvSpPr>
            <p:cNvPr id="10" name="任意形状 39"/>
            <p:cNvSpPr/>
            <p:nvPr/>
          </p:nvSpPr>
          <p:spPr>
            <a:xfrm>
              <a:off x="9213446" y="3880445"/>
              <a:ext cx="2978554" cy="1911715"/>
            </a:xfrm>
            <a:custGeom>
              <a:avLst/>
              <a:gdLst>
                <a:gd name="connsiteX0" fmla="*/ 110000 w 2978554"/>
                <a:gd name="connsiteY0" fmla="*/ 0 h 1911715"/>
                <a:gd name="connsiteX1" fmla="*/ 2978554 w 2978554"/>
                <a:gd name="connsiteY1" fmla="*/ 0 h 1911715"/>
                <a:gd name="connsiteX2" fmla="*/ 2978554 w 2978554"/>
                <a:gd name="connsiteY2" fmla="*/ 1911715 h 1911715"/>
                <a:gd name="connsiteX3" fmla="*/ 110000 w 2978554"/>
                <a:gd name="connsiteY3" fmla="*/ 1911715 h 1911715"/>
                <a:gd name="connsiteX4" fmla="*/ 0 w 2978554"/>
                <a:gd name="connsiteY4" fmla="*/ 1801715 h 1911715"/>
                <a:gd name="connsiteX5" fmla="*/ 0 w 2978554"/>
                <a:gd name="connsiteY5" fmla="*/ 110000 h 1911715"/>
                <a:gd name="connsiteX6" fmla="*/ 110000 w 2978554"/>
                <a:gd name="connsiteY6" fmla="*/ 0 h 191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54" h="1911715">
                  <a:moveTo>
                    <a:pt x="110000" y="0"/>
                  </a:moveTo>
                  <a:lnTo>
                    <a:pt x="2978554" y="0"/>
                  </a:lnTo>
                  <a:lnTo>
                    <a:pt x="2978554" y="1911715"/>
                  </a:lnTo>
                  <a:lnTo>
                    <a:pt x="110000" y="1911715"/>
                  </a:lnTo>
                  <a:cubicBezTo>
                    <a:pt x="49249" y="1911715"/>
                    <a:pt x="0" y="1862466"/>
                    <a:pt x="0" y="1801715"/>
                  </a:cubicBezTo>
                  <a:lnTo>
                    <a:pt x="0" y="110000"/>
                  </a:lnTo>
                  <a:cubicBezTo>
                    <a:pt x="0" y="49249"/>
                    <a:pt x="49249" y="0"/>
                    <a:pt x="1100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62"/>
            <p:cNvSpPr txBox="1"/>
            <p:nvPr/>
          </p:nvSpPr>
          <p:spPr>
            <a:xfrm>
              <a:off x="10158815" y="4003364"/>
              <a:ext cx="2400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2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投屏字幕修改</a:t>
              </a:r>
              <a:endParaRPr lang="en-US" altLang="zh-CN" sz="2400" b="1" dirty="0">
                <a:gradFill>
                  <a:gsLst>
                    <a:gs pos="0">
                      <a:srgbClr val="FFFFFF"/>
                    </a:gs>
                    <a:gs pos="100000">
                      <a:srgbClr val="2B67FE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12" name="直线连接符 63"/>
            <p:cNvCxnSpPr/>
            <p:nvPr/>
          </p:nvCxnSpPr>
          <p:spPr>
            <a:xfrm flipH="1">
              <a:off x="9505442" y="4234197"/>
              <a:ext cx="404450" cy="0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0" y="1354675"/>
            <a:ext cx="3358416" cy="1911715"/>
            <a:chOff x="0" y="1354675"/>
            <a:chExt cx="3358416" cy="1911715"/>
          </a:xfrm>
        </p:grpSpPr>
        <p:sp>
          <p:nvSpPr>
            <p:cNvPr id="14" name="任意形状 35"/>
            <p:cNvSpPr/>
            <p:nvPr/>
          </p:nvSpPr>
          <p:spPr>
            <a:xfrm>
              <a:off x="0" y="1354675"/>
              <a:ext cx="3358416" cy="1911715"/>
            </a:xfrm>
            <a:custGeom>
              <a:avLst/>
              <a:gdLst>
                <a:gd name="connsiteX0" fmla="*/ 0 w 3358416"/>
                <a:gd name="connsiteY0" fmla="*/ 0 h 1911715"/>
                <a:gd name="connsiteX1" fmla="*/ 3248416 w 3358416"/>
                <a:gd name="connsiteY1" fmla="*/ 0 h 1911715"/>
                <a:gd name="connsiteX2" fmla="*/ 3358416 w 3358416"/>
                <a:gd name="connsiteY2" fmla="*/ 110000 h 1911715"/>
                <a:gd name="connsiteX3" fmla="*/ 3358416 w 3358416"/>
                <a:gd name="connsiteY3" fmla="*/ 1801715 h 1911715"/>
                <a:gd name="connsiteX4" fmla="*/ 3248416 w 3358416"/>
                <a:gd name="connsiteY4" fmla="*/ 1911715 h 1911715"/>
                <a:gd name="connsiteX5" fmla="*/ 0 w 3358416"/>
                <a:gd name="connsiteY5" fmla="*/ 1911715 h 191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8416" h="1911715">
                  <a:moveTo>
                    <a:pt x="0" y="0"/>
                  </a:moveTo>
                  <a:lnTo>
                    <a:pt x="3248416" y="0"/>
                  </a:lnTo>
                  <a:cubicBezTo>
                    <a:pt x="3309167" y="0"/>
                    <a:pt x="3358416" y="49249"/>
                    <a:pt x="3358416" y="110000"/>
                  </a:cubicBezTo>
                  <a:lnTo>
                    <a:pt x="3358416" y="1801715"/>
                  </a:lnTo>
                  <a:cubicBezTo>
                    <a:pt x="3358416" y="1862466"/>
                    <a:pt x="3309167" y="1911715"/>
                    <a:pt x="3248416" y="1911715"/>
                  </a:cubicBezTo>
                  <a:lnTo>
                    <a:pt x="0" y="191171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670851" y="1989145"/>
              <a:ext cx="2621759" cy="10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ea"/>
                </a:rPr>
                <a:t>在会中或会后，选中一段文字，点击重点标记按钮，即可生成重点。</a:t>
              </a:r>
            </a:p>
          </p:txBody>
        </p:sp>
        <p:cxnSp>
          <p:nvCxnSpPr>
            <p:cNvPr id="16" name="直线连接符 30"/>
            <p:cNvCxnSpPr/>
            <p:nvPr/>
          </p:nvCxnSpPr>
          <p:spPr>
            <a:xfrm>
              <a:off x="354872" y="1926484"/>
              <a:ext cx="0" cy="768096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31"/>
            <p:cNvSpPr txBox="1"/>
            <p:nvPr/>
          </p:nvSpPr>
          <p:spPr>
            <a:xfrm>
              <a:off x="670851" y="1509742"/>
              <a:ext cx="23847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重点标记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6671" y="1354675"/>
            <a:ext cx="2381046" cy="1911715"/>
            <a:chOff x="3646671" y="1354675"/>
            <a:chExt cx="2381046" cy="1911715"/>
          </a:xfrm>
        </p:grpSpPr>
        <p:sp>
          <p:nvSpPr>
            <p:cNvPr id="19" name="圆角矩形 18"/>
            <p:cNvSpPr/>
            <p:nvPr/>
          </p:nvSpPr>
          <p:spPr>
            <a:xfrm>
              <a:off x="3646671" y="1354675"/>
              <a:ext cx="2291142" cy="1911715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3736584" y="1862511"/>
              <a:ext cx="2291133" cy="13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点击暂停按钮（会中），即可进行语种方向切换，无需结束会议。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21" name="任意形状 50"/>
            <p:cNvSpPr/>
            <p:nvPr/>
          </p:nvSpPr>
          <p:spPr>
            <a:xfrm>
              <a:off x="3854273" y="1511624"/>
              <a:ext cx="245318" cy="261304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  <a:gd name="T42" fmla="*/ 121763 h 600884"/>
                <a:gd name="T43" fmla="*/ 121763 h 600884"/>
                <a:gd name="T44" fmla="*/ 121763 h 600884"/>
                <a:gd name="T45" fmla="*/ 121763 h 600884"/>
                <a:gd name="T46" fmla="*/ 121763 h 600884"/>
                <a:gd name="T47" fmla="*/ 121763 h 600884"/>
                <a:gd name="T48" fmla="*/ 121763 h 600884"/>
                <a:gd name="T49" fmla="*/ 121763 h 600884"/>
                <a:gd name="T50" fmla="*/ 121763 h 600884"/>
                <a:gd name="T51" fmla="*/ 121763 h 600884"/>
                <a:gd name="T52" fmla="*/ 121763 h 600884"/>
                <a:gd name="T53" fmla="*/ 121763 h 600884"/>
                <a:gd name="T54" fmla="*/ 121763 h 600884"/>
                <a:gd name="T55" fmla="*/ 121763 h 600884"/>
                <a:gd name="T56" fmla="*/ 121763 h 600884"/>
                <a:gd name="T57" fmla="*/ 121763 h 600884"/>
                <a:gd name="T58" fmla="*/ 121763 h 600884"/>
                <a:gd name="T59" fmla="*/ 121763 h 600884"/>
                <a:gd name="T60" fmla="*/ 121763 h 600884"/>
                <a:gd name="T61" fmla="*/ 121763 h 600884"/>
                <a:gd name="T62" fmla="*/ 121763 h 600884"/>
                <a:gd name="T63" fmla="*/ 121763 h 600884"/>
                <a:gd name="T64" fmla="*/ 121763 h 600884"/>
                <a:gd name="T65" fmla="*/ 121763 h 600884"/>
                <a:gd name="T66" fmla="*/ 121763 h 600884"/>
                <a:gd name="T67" fmla="*/ 121763 h 600884"/>
                <a:gd name="T68" fmla="*/ 121763 h 600884"/>
                <a:gd name="T69" fmla="*/ 121763 h 600884"/>
                <a:gd name="T70" fmla="*/ 121763 h 600884"/>
                <a:gd name="T71" fmla="*/ 121763 h 600884"/>
                <a:gd name="T72" fmla="*/ 121763 h 600884"/>
                <a:gd name="T73" fmla="*/ 121763 h 600884"/>
                <a:gd name="T74" fmla="*/ 121763 h 600884"/>
                <a:gd name="T75" fmla="*/ 121763 h 600884"/>
                <a:gd name="T76" fmla="*/ 121763 h 600884"/>
                <a:gd name="T77" fmla="*/ 121763 h 600884"/>
                <a:gd name="T78" fmla="*/ 121763 h 600884"/>
                <a:gd name="T79" fmla="*/ 121763 h 600884"/>
                <a:gd name="T80" fmla="*/ 121763 h 600884"/>
                <a:gd name="T81" fmla="*/ 121763 h 600884"/>
                <a:gd name="T82" fmla="*/ 121763 h 600884"/>
                <a:gd name="T83" fmla="*/ 121763 h 600884"/>
                <a:gd name="T84" fmla="*/ 121763 h 600884"/>
                <a:gd name="T85" fmla="*/ 121763 h 600884"/>
                <a:gd name="T86" fmla="*/ 121763 h 600884"/>
                <a:gd name="T87" fmla="*/ 121763 h 600884"/>
                <a:gd name="T88" fmla="*/ 121763 h 600884"/>
                <a:gd name="T89" fmla="*/ 121763 h 600884"/>
                <a:gd name="T90" fmla="*/ 121763 h 600884"/>
                <a:gd name="T91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27" h="6827">
                  <a:moveTo>
                    <a:pt x="5973" y="0"/>
                  </a:moveTo>
                  <a:lnTo>
                    <a:pt x="1993" y="0"/>
                  </a:lnTo>
                  <a:cubicBezTo>
                    <a:pt x="1521" y="0"/>
                    <a:pt x="1138" y="383"/>
                    <a:pt x="1138" y="854"/>
                  </a:cubicBezTo>
                  <a:lnTo>
                    <a:pt x="1138" y="4836"/>
                  </a:lnTo>
                  <a:lnTo>
                    <a:pt x="284" y="4836"/>
                  </a:lnTo>
                  <a:cubicBezTo>
                    <a:pt x="209" y="4836"/>
                    <a:pt x="137" y="4865"/>
                    <a:pt x="83" y="4919"/>
                  </a:cubicBezTo>
                  <a:cubicBezTo>
                    <a:pt x="30" y="4972"/>
                    <a:pt x="0" y="5045"/>
                    <a:pt x="0" y="5120"/>
                  </a:cubicBezTo>
                  <a:lnTo>
                    <a:pt x="0" y="6003"/>
                  </a:lnTo>
                  <a:cubicBezTo>
                    <a:pt x="0" y="6457"/>
                    <a:pt x="370" y="6827"/>
                    <a:pt x="824" y="6827"/>
                  </a:cubicBezTo>
                  <a:lnTo>
                    <a:pt x="4836" y="6827"/>
                  </a:lnTo>
                  <a:lnTo>
                    <a:pt x="4924" y="6827"/>
                  </a:lnTo>
                  <a:cubicBezTo>
                    <a:pt x="4968" y="6827"/>
                    <a:pt x="5009" y="6815"/>
                    <a:pt x="5047" y="6797"/>
                  </a:cubicBezTo>
                  <a:cubicBezTo>
                    <a:pt x="5415" y="6702"/>
                    <a:pt x="5689" y="6370"/>
                    <a:pt x="5689" y="5973"/>
                  </a:cubicBezTo>
                  <a:lnTo>
                    <a:pt x="5689" y="2276"/>
                  </a:lnTo>
                  <a:lnTo>
                    <a:pt x="6542" y="2276"/>
                  </a:lnTo>
                  <a:cubicBezTo>
                    <a:pt x="6700" y="2276"/>
                    <a:pt x="6827" y="2148"/>
                    <a:pt x="6827" y="1991"/>
                  </a:cubicBezTo>
                  <a:lnTo>
                    <a:pt x="6827" y="853"/>
                  </a:lnTo>
                  <a:cubicBezTo>
                    <a:pt x="6827" y="383"/>
                    <a:pt x="6444" y="0"/>
                    <a:pt x="5973" y="0"/>
                  </a:cubicBezTo>
                  <a:close/>
                  <a:moveTo>
                    <a:pt x="824" y="6258"/>
                  </a:moveTo>
                  <a:lnTo>
                    <a:pt x="824" y="6258"/>
                  </a:lnTo>
                  <a:cubicBezTo>
                    <a:pt x="683" y="6258"/>
                    <a:pt x="569" y="6143"/>
                    <a:pt x="569" y="6003"/>
                  </a:cubicBezTo>
                  <a:lnTo>
                    <a:pt x="569" y="5404"/>
                  </a:lnTo>
                  <a:lnTo>
                    <a:pt x="3982" y="5405"/>
                  </a:lnTo>
                  <a:lnTo>
                    <a:pt x="3982" y="5973"/>
                  </a:lnTo>
                  <a:cubicBezTo>
                    <a:pt x="3982" y="6028"/>
                    <a:pt x="3988" y="6082"/>
                    <a:pt x="3998" y="6133"/>
                  </a:cubicBezTo>
                  <a:cubicBezTo>
                    <a:pt x="4002" y="6150"/>
                    <a:pt x="4007" y="6166"/>
                    <a:pt x="4011" y="6182"/>
                  </a:cubicBezTo>
                  <a:cubicBezTo>
                    <a:pt x="4017" y="6207"/>
                    <a:pt x="4022" y="6233"/>
                    <a:pt x="4031" y="6258"/>
                  </a:cubicBezTo>
                  <a:lnTo>
                    <a:pt x="824" y="6258"/>
                  </a:lnTo>
                  <a:close/>
                  <a:moveTo>
                    <a:pt x="4724" y="2245"/>
                  </a:moveTo>
                  <a:lnTo>
                    <a:pt x="3650" y="3856"/>
                  </a:lnTo>
                  <a:cubicBezTo>
                    <a:pt x="3603" y="3926"/>
                    <a:pt x="3526" y="3973"/>
                    <a:pt x="3442" y="3981"/>
                  </a:cubicBezTo>
                  <a:cubicBezTo>
                    <a:pt x="3432" y="3982"/>
                    <a:pt x="3423" y="3982"/>
                    <a:pt x="3413" y="3982"/>
                  </a:cubicBezTo>
                  <a:cubicBezTo>
                    <a:pt x="3338" y="3982"/>
                    <a:pt x="3266" y="3953"/>
                    <a:pt x="3212" y="3899"/>
                  </a:cubicBezTo>
                  <a:lnTo>
                    <a:pt x="2496" y="3183"/>
                  </a:lnTo>
                  <a:cubicBezTo>
                    <a:pt x="2385" y="3072"/>
                    <a:pt x="2385" y="2892"/>
                    <a:pt x="2496" y="2781"/>
                  </a:cubicBezTo>
                  <a:cubicBezTo>
                    <a:pt x="2607" y="2670"/>
                    <a:pt x="2787" y="2670"/>
                    <a:pt x="2898" y="2781"/>
                  </a:cubicBezTo>
                  <a:lnTo>
                    <a:pt x="3369" y="3251"/>
                  </a:lnTo>
                  <a:lnTo>
                    <a:pt x="4250" y="1929"/>
                  </a:lnTo>
                  <a:cubicBezTo>
                    <a:pt x="4337" y="1798"/>
                    <a:pt x="4514" y="1762"/>
                    <a:pt x="4645" y="1850"/>
                  </a:cubicBezTo>
                  <a:cubicBezTo>
                    <a:pt x="4776" y="1937"/>
                    <a:pt x="4811" y="2114"/>
                    <a:pt x="4724" y="2245"/>
                  </a:cubicBezTo>
                  <a:close/>
                  <a:moveTo>
                    <a:pt x="6258" y="1707"/>
                  </a:moveTo>
                  <a:lnTo>
                    <a:pt x="5689" y="1707"/>
                  </a:lnTo>
                  <a:lnTo>
                    <a:pt x="5689" y="853"/>
                  </a:lnTo>
                  <a:cubicBezTo>
                    <a:pt x="5689" y="697"/>
                    <a:pt x="5816" y="569"/>
                    <a:pt x="5973" y="569"/>
                  </a:cubicBezTo>
                  <a:cubicBezTo>
                    <a:pt x="6130" y="569"/>
                    <a:pt x="6258" y="697"/>
                    <a:pt x="6258" y="853"/>
                  </a:cubicBezTo>
                  <a:lnTo>
                    <a:pt x="6258" y="170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文本框 32"/>
            <p:cNvSpPr txBox="1"/>
            <p:nvPr/>
          </p:nvSpPr>
          <p:spPr>
            <a:xfrm>
              <a:off x="4013257" y="1418319"/>
              <a:ext cx="17377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B67FE"/>
                      </a:gs>
                      <a:gs pos="100000">
                        <a:srgbClr val="0746E3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</a:rPr>
                <a:t>语种切换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73031" y="1354675"/>
            <a:ext cx="2317621" cy="1911715"/>
            <a:chOff x="6273031" y="1354675"/>
            <a:chExt cx="2317621" cy="1911715"/>
          </a:xfrm>
        </p:grpSpPr>
        <p:sp>
          <p:nvSpPr>
            <p:cNvPr id="24" name="圆角矩形 23"/>
            <p:cNvSpPr/>
            <p:nvPr/>
          </p:nvSpPr>
          <p:spPr>
            <a:xfrm>
              <a:off x="6273031" y="1354675"/>
              <a:ext cx="2291142" cy="1911715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1"/>
            <p:cNvSpPr txBox="1"/>
            <p:nvPr/>
          </p:nvSpPr>
          <p:spPr>
            <a:xfrm flipH="1">
              <a:off x="6393436" y="1870703"/>
              <a:ext cx="2197216" cy="13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选中某一段文字，点击纪要按钮，即可生成纪要，支持进行编辑修改。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26" name="任意形状 57"/>
            <p:cNvSpPr/>
            <p:nvPr/>
          </p:nvSpPr>
          <p:spPr>
            <a:xfrm>
              <a:off x="6452994" y="1477613"/>
              <a:ext cx="245318" cy="261304"/>
            </a:xfrm>
            <a:custGeom>
              <a:avLst/>
              <a:gdLst>
                <a:gd name="connsiteX0" fmla="*/ 0 w 542436"/>
                <a:gd name="connsiteY0" fmla="*/ 384440 h 605592"/>
                <a:gd name="connsiteX1" fmla="*/ 72330 w 542436"/>
                <a:gd name="connsiteY1" fmla="*/ 384440 h 605592"/>
                <a:gd name="connsiteX2" fmla="*/ 72330 w 542436"/>
                <a:gd name="connsiteY2" fmla="*/ 605592 h 605592"/>
                <a:gd name="connsiteX3" fmla="*/ 0 w 542436"/>
                <a:gd name="connsiteY3" fmla="*/ 605592 h 605592"/>
                <a:gd name="connsiteX4" fmla="*/ 117491 w 542436"/>
                <a:gd name="connsiteY4" fmla="*/ 285860 h 605592"/>
                <a:gd name="connsiteX5" fmla="*/ 189821 w 542436"/>
                <a:gd name="connsiteY5" fmla="*/ 285860 h 605592"/>
                <a:gd name="connsiteX6" fmla="*/ 189821 w 542436"/>
                <a:gd name="connsiteY6" fmla="*/ 605592 h 605592"/>
                <a:gd name="connsiteX7" fmla="*/ 117491 w 542436"/>
                <a:gd name="connsiteY7" fmla="*/ 605592 h 605592"/>
                <a:gd name="connsiteX8" fmla="*/ 470106 w 542436"/>
                <a:gd name="connsiteY8" fmla="*/ 218470 h 605592"/>
                <a:gd name="connsiteX9" fmla="*/ 542436 w 542436"/>
                <a:gd name="connsiteY9" fmla="*/ 218470 h 605592"/>
                <a:gd name="connsiteX10" fmla="*/ 542436 w 542436"/>
                <a:gd name="connsiteY10" fmla="*/ 605592 h 605592"/>
                <a:gd name="connsiteX11" fmla="*/ 470106 w 542436"/>
                <a:gd name="connsiteY11" fmla="*/ 605592 h 605592"/>
                <a:gd name="connsiteX12" fmla="*/ 352545 w 542436"/>
                <a:gd name="connsiteY12" fmla="*/ 115657 h 605592"/>
                <a:gd name="connsiteX13" fmla="*/ 424875 w 542436"/>
                <a:gd name="connsiteY13" fmla="*/ 115657 h 605592"/>
                <a:gd name="connsiteX14" fmla="*/ 424875 w 542436"/>
                <a:gd name="connsiteY14" fmla="*/ 605592 h 605592"/>
                <a:gd name="connsiteX15" fmla="*/ 352545 w 542436"/>
                <a:gd name="connsiteY15" fmla="*/ 605592 h 605592"/>
                <a:gd name="connsiteX16" fmla="*/ 234983 w 542436"/>
                <a:gd name="connsiteY16" fmla="*/ 0 h 605592"/>
                <a:gd name="connsiteX17" fmla="*/ 307313 w 542436"/>
                <a:gd name="connsiteY17" fmla="*/ 0 h 605592"/>
                <a:gd name="connsiteX18" fmla="*/ 307313 w 542436"/>
                <a:gd name="connsiteY18" fmla="*/ 605592 h 605592"/>
                <a:gd name="connsiteX19" fmla="*/ 234983 w 542436"/>
                <a:gd name="connsiteY19" fmla="*/ 605592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436" h="605592">
                  <a:moveTo>
                    <a:pt x="0" y="384440"/>
                  </a:moveTo>
                  <a:lnTo>
                    <a:pt x="72330" y="384440"/>
                  </a:lnTo>
                  <a:lnTo>
                    <a:pt x="72330" y="605592"/>
                  </a:lnTo>
                  <a:lnTo>
                    <a:pt x="0" y="605592"/>
                  </a:lnTo>
                  <a:close/>
                  <a:moveTo>
                    <a:pt x="117491" y="285860"/>
                  </a:moveTo>
                  <a:lnTo>
                    <a:pt x="189821" y="285860"/>
                  </a:lnTo>
                  <a:lnTo>
                    <a:pt x="189821" y="605592"/>
                  </a:lnTo>
                  <a:lnTo>
                    <a:pt x="117491" y="605592"/>
                  </a:lnTo>
                  <a:close/>
                  <a:moveTo>
                    <a:pt x="470106" y="218470"/>
                  </a:moveTo>
                  <a:lnTo>
                    <a:pt x="542436" y="218470"/>
                  </a:lnTo>
                  <a:lnTo>
                    <a:pt x="542436" y="605592"/>
                  </a:lnTo>
                  <a:lnTo>
                    <a:pt x="470106" y="605592"/>
                  </a:lnTo>
                  <a:close/>
                  <a:moveTo>
                    <a:pt x="352545" y="115657"/>
                  </a:moveTo>
                  <a:lnTo>
                    <a:pt x="424875" y="115657"/>
                  </a:lnTo>
                  <a:lnTo>
                    <a:pt x="424875" y="605592"/>
                  </a:lnTo>
                  <a:lnTo>
                    <a:pt x="352545" y="605592"/>
                  </a:lnTo>
                  <a:close/>
                  <a:moveTo>
                    <a:pt x="234983" y="0"/>
                  </a:moveTo>
                  <a:lnTo>
                    <a:pt x="307313" y="0"/>
                  </a:lnTo>
                  <a:lnTo>
                    <a:pt x="307313" y="605592"/>
                  </a:lnTo>
                  <a:lnTo>
                    <a:pt x="234983" y="60559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34"/>
            <p:cNvSpPr txBox="1"/>
            <p:nvPr/>
          </p:nvSpPr>
          <p:spPr>
            <a:xfrm>
              <a:off x="6651569" y="1387147"/>
              <a:ext cx="16230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B67FE"/>
                      </a:gs>
                      <a:gs pos="100000">
                        <a:srgbClr val="0746E3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</a:rPr>
                <a:t>会议纪要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99391" y="1346371"/>
            <a:ext cx="2325792" cy="1911715"/>
            <a:chOff x="8899391" y="1346371"/>
            <a:chExt cx="2325792" cy="1911715"/>
          </a:xfrm>
        </p:grpSpPr>
        <p:sp>
          <p:nvSpPr>
            <p:cNvPr id="29" name="圆角矩形 28"/>
            <p:cNvSpPr/>
            <p:nvPr/>
          </p:nvSpPr>
          <p:spPr>
            <a:xfrm>
              <a:off x="8899391" y="1346371"/>
              <a:ext cx="2291142" cy="1911715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5"/>
            <p:cNvSpPr txBox="1"/>
            <p:nvPr/>
          </p:nvSpPr>
          <p:spPr>
            <a:xfrm>
              <a:off x="9027967" y="1929575"/>
              <a:ext cx="2197216" cy="10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支持通过链接或二维码的形式进行会议内容的分享。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31" name="任意形状 59"/>
            <p:cNvSpPr/>
            <p:nvPr/>
          </p:nvSpPr>
          <p:spPr>
            <a:xfrm>
              <a:off x="9111846" y="1474951"/>
              <a:ext cx="203199" cy="253000"/>
            </a:xfrm>
            <a:custGeom>
              <a:avLst/>
              <a:gdLst>
                <a:gd name="T0" fmla="*/ 7247 w 7247"/>
                <a:gd name="T1" fmla="*/ 3458 h 11048"/>
                <a:gd name="T2" fmla="*/ 3600 w 7247"/>
                <a:gd name="T3" fmla="*/ 0 h 11048"/>
                <a:gd name="T4" fmla="*/ 0 w 7247"/>
                <a:gd name="T5" fmla="*/ 3458 h 11048"/>
                <a:gd name="T6" fmla="*/ 3559 w 7247"/>
                <a:gd name="T7" fmla="*/ 9469 h 11048"/>
                <a:gd name="T8" fmla="*/ 7247 w 7247"/>
                <a:gd name="T9" fmla="*/ 3458 h 11048"/>
                <a:gd name="T10" fmla="*/ 2452 w 7247"/>
                <a:gd name="T11" fmla="*/ 3580 h 11048"/>
                <a:gd name="T12" fmla="*/ 3660 w 7247"/>
                <a:gd name="T13" fmla="*/ 2397 h 11048"/>
                <a:gd name="T14" fmla="*/ 4869 w 7247"/>
                <a:gd name="T15" fmla="*/ 3580 h 11048"/>
                <a:gd name="T16" fmla="*/ 3660 w 7247"/>
                <a:gd name="T17" fmla="*/ 4764 h 11048"/>
                <a:gd name="T18" fmla="*/ 2452 w 7247"/>
                <a:gd name="T19" fmla="*/ 3580 h 11048"/>
                <a:gd name="T20" fmla="*/ 4817 w 7247"/>
                <a:gd name="T21" fmla="*/ 9572 h 11048"/>
                <a:gd name="T22" fmla="*/ 4833 w 7247"/>
                <a:gd name="T23" fmla="*/ 9667 h 11048"/>
                <a:gd name="T24" fmla="*/ 3625 w 7247"/>
                <a:gd name="T25" fmla="*/ 10259 h 11048"/>
                <a:gd name="T26" fmla="*/ 2417 w 7247"/>
                <a:gd name="T27" fmla="*/ 9667 h 11048"/>
                <a:gd name="T28" fmla="*/ 2433 w 7247"/>
                <a:gd name="T29" fmla="*/ 9572 h 11048"/>
                <a:gd name="T30" fmla="*/ 1209 w 7247"/>
                <a:gd name="T31" fmla="*/ 10259 h 11048"/>
                <a:gd name="T32" fmla="*/ 3625 w 7247"/>
                <a:gd name="T33" fmla="*/ 11048 h 11048"/>
                <a:gd name="T34" fmla="*/ 6041 w 7247"/>
                <a:gd name="T35" fmla="*/ 10259 h 11048"/>
                <a:gd name="T36" fmla="*/ 4817 w 7247"/>
                <a:gd name="T37" fmla="*/ 9572 h 11048"/>
                <a:gd name="T38" fmla="*/ 4817 w 7247"/>
                <a:gd name="T39" fmla="*/ 9572 h 1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47" h="11048">
                  <a:moveTo>
                    <a:pt x="7247" y="3458"/>
                  </a:moveTo>
                  <a:cubicBezTo>
                    <a:pt x="7247" y="1548"/>
                    <a:pt x="5520" y="0"/>
                    <a:pt x="3600" y="0"/>
                  </a:cubicBezTo>
                  <a:cubicBezTo>
                    <a:pt x="1680" y="0"/>
                    <a:pt x="0" y="1548"/>
                    <a:pt x="0" y="3458"/>
                  </a:cubicBezTo>
                  <a:cubicBezTo>
                    <a:pt x="0" y="5229"/>
                    <a:pt x="3559" y="9469"/>
                    <a:pt x="3559" y="9469"/>
                  </a:cubicBezTo>
                  <a:cubicBezTo>
                    <a:pt x="3559" y="9469"/>
                    <a:pt x="7247" y="5288"/>
                    <a:pt x="7247" y="3458"/>
                  </a:cubicBezTo>
                  <a:close/>
                  <a:moveTo>
                    <a:pt x="2452" y="3580"/>
                  </a:moveTo>
                  <a:cubicBezTo>
                    <a:pt x="2452" y="2927"/>
                    <a:pt x="2994" y="2397"/>
                    <a:pt x="3660" y="2397"/>
                  </a:cubicBezTo>
                  <a:cubicBezTo>
                    <a:pt x="4328" y="2397"/>
                    <a:pt x="4869" y="2926"/>
                    <a:pt x="4869" y="3580"/>
                  </a:cubicBezTo>
                  <a:cubicBezTo>
                    <a:pt x="4869" y="4235"/>
                    <a:pt x="4327" y="4764"/>
                    <a:pt x="3660" y="4764"/>
                  </a:cubicBezTo>
                  <a:cubicBezTo>
                    <a:pt x="2994" y="4763"/>
                    <a:pt x="2452" y="4234"/>
                    <a:pt x="2452" y="3580"/>
                  </a:cubicBezTo>
                  <a:close/>
                  <a:moveTo>
                    <a:pt x="4817" y="9572"/>
                  </a:moveTo>
                  <a:cubicBezTo>
                    <a:pt x="4828" y="9603"/>
                    <a:pt x="4833" y="9635"/>
                    <a:pt x="4833" y="9667"/>
                  </a:cubicBezTo>
                  <a:cubicBezTo>
                    <a:pt x="4833" y="9994"/>
                    <a:pt x="4292" y="10259"/>
                    <a:pt x="3625" y="10259"/>
                  </a:cubicBezTo>
                  <a:cubicBezTo>
                    <a:pt x="2958" y="10259"/>
                    <a:pt x="2417" y="9994"/>
                    <a:pt x="2417" y="9667"/>
                  </a:cubicBezTo>
                  <a:cubicBezTo>
                    <a:pt x="2417" y="9634"/>
                    <a:pt x="2422" y="9603"/>
                    <a:pt x="2433" y="9572"/>
                  </a:cubicBezTo>
                  <a:cubicBezTo>
                    <a:pt x="1701" y="9708"/>
                    <a:pt x="1209" y="9964"/>
                    <a:pt x="1209" y="10259"/>
                  </a:cubicBezTo>
                  <a:cubicBezTo>
                    <a:pt x="1209" y="10695"/>
                    <a:pt x="2291" y="11048"/>
                    <a:pt x="3625" y="11048"/>
                  </a:cubicBezTo>
                  <a:cubicBezTo>
                    <a:pt x="4959" y="11048"/>
                    <a:pt x="6041" y="10695"/>
                    <a:pt x="6041" y="10259"/>
                  </a:cubicBezTo>
                  <a:cubicBezTo>
                    <a:pt x="6040" y="9964"/>
                    <a:pt x="5548" y="9708"/>
                    <a:pt x="4817" y="9572"/>
                  </a:cubicBezTo>
                  <a:close/>
                  <a:moveTo>
                    <a:pt x="4817" y="9572"/>
                  </a:move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36"/>
            <p:cNvSpPr txBox="1"/>
            <p:nvPr/>
          </p:nvSpPr>
          <p:spPr>
            <a:xfrm>
              <a:off x="9315045" y="1388194"/>
              <a:ext cx="16230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内容分享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8686" y="3396156"/>
            <a:ext cx="2799730" cy="720918"/>
            <a:chOff x="6357954" y="3460205"/>
            <a:chExt cx="2799730" cy="720918"/>
          </a:xfrm>
        </p:grpSpPr>
        <p:graphicFrame>
          <p:nvGraphicFramePr>
            <p:cNvPr id="34" name="图表 33"/>
            <p:cNvGraphicFramePr/>
            <p:nvPr/>
          </p:nvGraphicFramePr>
          <p:xfrm>
            <a:off x="6357954" y="3460205"/>
            <a:ext cx="779310" cy="720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文本框 15"/>
            <p:cNvSpPr txBox="1"/>
            <p:nvPr/>
          </p:nvSpPr>
          <p:spPr>
            <a:xfrm>
              <a:off x="6760877" y="3713661"/>
              <a:ext cx="2396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会议角色修改</a:t>
              </a:r>
              <a:endPara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36" name="文本框 2"/>
          <p:cNvSpPr txBox="1"/>
          <p:nvPr/>
        </p:nvSpPr>
        <p:spPr>
          <a:xfrm>
            <a:off x="6978869" y="4412024"/>
            <a:ext cx="4972033" cy="106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若字幕出现错误，可在主界面中进行文本结果修改，修改完成后自动同步到投屏界面，也可通过清屏按钮，快速清除投屏内容。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7" name="文本框 4"/>
          <p:cNvSpPr txBox="1"/>
          <p:nvPr/>
        </p:nvSpPr>
        <p:spPr>
          <a:xfrm>
            <a:off x="1198336" y="4198097"/>
            <a:ext cx="4829381" cy="10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在会议进行中，支持手动修改。会议结束后可进行单个或批量修改，也可通过声纹识别技术进行发言人重新识别。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660400" y="1388808"/>
            <a:ext cx="6644640" cy="1424864"/>
            <a:chOff x="660400" y="1388808"/>
            <a:chExt cx="6644640" cy="1424864"/>
          </a:xfrm>
        </p:grpSpPr>
        <p:sp>
          <p:nvSpPr>
            <p:cNvPr id="39" name="圆角矩形 38"/>
            <p:cNvSpPr/>
            <p:nvPr/>
          </p:nvSpPr>
          <p:spPr>
            <a:xfrm>
              <a:off x="660400" y="1388808"/>
              <a:ext cx="6644640" cy="1424864"/>
            </a:xfrm>
            <a:prstGeom prst="roundRect">
              <a:avLst>
                <a:gd name="adj" fmla="val 7059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0" name="组合 7"/>
            <p:cNvGrpSpPr/>
            <p:nvPr/>
          </p:nvGrpSpPr>
          <p:grpSpPr>
            <a:xfrm>
              <a:off x="912964" y="1498823"/>
              <a:ext cx="4771556" cy="1204834"/>
              <a:chOff x="912964" y="1466622"/>
              <a:chExt cx="4771556" cy="1204834"/>
            </a:xfrm>
          </p:grpSpPr>
          <p:sp>
            <p:nvSpPr>
              <p:cNvPr id="41" name="文本框 8"/>
              <p:cNvSpPr txBox="1"/>
              <p:nvPr/>
            </p:nvSpPr>
            <p:spPr>
              <a:xfrm>
                <a:off x="912964" y="1466622"/>
                <a:ext cx="4771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企业会议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42" name="文本框 47"/>
              <p:cNvSpPr txBox="1"/>
              <p:nvPr/>
            </p:nvSpPr>
            <p:spPr>
              <a:xfrm>
                <a:off x="912964" y="1940679"/>
                <a:ext cx="4619942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kern="1400" dirty="0">
                    <a:solidFill>
                      <a:schemeClr val="bg1"/>
                    </a:solidFill>
                    <a:latin typeface="+mj-ea"/>
                    <a:cs typeface="阿里巴巴普惠体" panose="00020600040101010101" pitchFamily="18" charset="-122"/>
                  </a:rPr>
                  <a:t>多人现场形式的组织会议、团队培训、讲座等中小型会场。</a:t>
                </a:r>
              </a:p>
            </p:txBody>
          </p:sp>
        </p:grpSp>
      </p:grpSp>
      <p:sp>
        <p:nvSpPr>
          <p:cNvPr id="43" name="标题 5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应用场景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940266" y="1016000"/>
            <a:ext cx="3440900" cy="5113338"/>
            <a:chOff x="7785216" y="1016000"/>
            <a:chExt cx="3440900" cy="5113338"/>
          </a:xfrm>
        </p:grpSpPr>
        <p:pic>
          <p:nvPicPr>
            <p:cNvPr id="45" name="图片 4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216" y="1016000"/>
              <a:ext cx="3440900" cy="5113338"/>
            </a:xfrm>
            <a:prstGeom prst="rect">
              <a:avLst/>
            </a:prstGeom>
          </p:spPr>
        </p:pic>
        <p:sp>
          <p:nvSpPr>
            <p:cNvPr id="46" name="任意形状 27"/>
            <p:cNvSpPr/>
            <p:nvPr/>
          </p:nvSpPr>
          <p:spPr>
            <a:xfrm>
              <a:off x="7785216" y="1016000"/>
              <a:ext cx="3440900" cy="5113338"/>
            </a:xfrm>
            <a:custGeom>
              <a:avLst/>
              <a:gdLst>
                <a:gd name="connsiteX0" fmla="*/ 0 w 3440900"/>
                <a:gd name="connsiteY0" fmla="*/ 0 h 5113338"/>
                <a:gd name="connsiteX1" fmla="*/ 3440900 w 3440900"/>
                <a:gd name="connsiteY1" fmla="*/ 0 h 5113338"/>
                <a:gd name="connsiteX2" fmla="*/ 3440900 w 3440900"/>
                <a:gd name="connsiteY2" fmla="*/ 5113338 h 5113338"/>
                <a:gd name="connsiteX3" fmla="*/ 0 w 3440900"/>
                <a:gd name="connsiteY3" fmla="*/ 5113338 h 511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0900" h="5113338">
                  <a:moveTo>
                    <a:pt x="0" y="0"/>
                  </a:moveTo>
                  <a:lnTo>
                    <a:pt x="3440900" y="0"/>
                  </a:lnTo>
                  <a:lnTo>
                    <a:pt x="3440900" y="5113338"/>
                  </a:lnTo>
                  <a:lnTo>
                    <a:pt x="0" y="5113338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60854" y="3343312"/>
            <a:ext cx="289447" cy="171377"/>
            <a:chOff x="365201" y="2607319"/>
            <a:chExt cx="289447" cy="171377"/>
          </a:xfrm>
          <a:solidFill>
            <a:schemeClr val="accent1"/>
          </a:solidFill>
        </p:grpSpPr>
        <p:sp>
          <p:nvSpPr>
            <p:cNvPr id="52" name="半闭框 51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半闭框 52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4" name="直线连接符 65"/>
          <p:cNvCxnSpPr/>
          <p:nvPr/>
        </p:nvCxnSpPr>
        <p:spPr>
          <a:xfrm>
            <a:off x="10544537" y="3429000"/>
            <a:ext cx="580848" cy="0"/>
          </a:xfrm>
          <a:prstGeom prst="line">
            <a:avLst/>
          </a:prstGeom>
          <a:ln w="25400" cap="rnd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任意形状 46"/>
          <p:cNvSpPr/>
          <p:nvPr/>
        </p:nvSpPr>
        <p:spPr>
          <a:xfrm>
            <a:off x="10186691" y="5630716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660400" y="2941828"/>
            <a:ext cx="6644640" cy="1424864"/>
            <a:chOff x="660400" y="2941828"/>
            <a:chExt cx="6644640" cy="1424864"/>
          </a:xfrm>
        </p:grpSpPr>
        <p:sp>
          <p:nvSpPr>
            <p:cNvPr id="57" name="圆角矩形 56"/>
            <p:cNvSpPr/>
            <p:nvPr/>
          </p:nvSpPr>
          <p:spPr>
            <a:xfrm>
              <a:off x="660400" y="2941828"/>
              <a:ext cx="6644640" cy="1424864"/>
            </a:xfrm>
            <a:prstGeom prst="roundRect">
              <a:avLst>
                <a:gd name="adj" fmla="val 7059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8" name="组合 48"/>
            <p:cNvGrpSpPr/>
            <p:nvPr/>
          </p:nvGrpSpPr>
          <p:grpSpPr>
            <a:xfrm>
              <a:off x="925224" y="3051843"/>
              <a:ext cx="4934376" cy="1204834"/>
              <a:chOff x="912964" y="1466622"/>
              <a:chExt cx="4934376" cy="1204834"/>
            </a:xfrm>
          </p:grpSpPr>
          <p:sp>
            <p:nvSpPr>
              <p:cNvPr id="59" name="文本框 49"/>
              <p:cNvSpPr txBox="1"/>
              <p:nvPr/>
            </p:nvSpPr>
            <p:spPr>
              <a:xfrm>
                <a:off x="912964" y="1466622"/>
                <a:ext cx="4771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dirty="0"/>
                  <a:t>论坛演讲</a:t>
                </a:r>
              </a:p>
            </p:txBody>
          </p:sp>
          <p:sp>
            <p:nvSpPr>
              <p:cNvPr id="60" name="文本框 53"/>
              <p:cNvSpPr txBox="1"/>
              <p:nvPr/>
            </p:nvSpPr>
            <p:spPr>
              <a:xfrm>
                <a:off x="912964" y="1940679"/>
                <a:ext cx="4934376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1800" kern="1400" dirty="0">
                    <a:latin typeface="+mj-ea"/>
                    <a:cs typeface="阿里巴巴普惠体" panose="00020600040101010101" pitchFamily="18" charset="-122"/>
                  </a:rPr>
                  <a:t>产品发布会、行业峰会、公司年会等开放性大型会场。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660400" y="4494848"/>
            <a:ext cx="6644640" cy="1424864"/>
            <a:chOff x="660400" y="4494848"/>
            <a:chExt cx="6644640" cy="1424864"/>
          </a:xfrm>
        </p:grpSpPr>
        <p:sp>
          <p:nvSpPr>
            <p:cNvPr id="62" name="圆角矩形 61"/>
            <p:cNvSpPr/>
            <p:nvPr/>
          </p:nvSpPr>
          <p:spPr>
            <a:xfrm>
              <a:off x="660400" y="4494848"/>
              <a:ext cx="6644640" cy="1424864"/>
            </a:xfrm>
            <a:prstGeom prst="roundRect">
              <a:avLst>
                <a:gd name="adj" fmla="val 7059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3" name="组合 56"/>
            <p:cNvGrpSpPr/>
            <p:nvPr/>
          </p:nvGrpSpPr>
          <p:grpSpPr>
            <a:xfrm>
              <a:off x="925224" y="4604863"/>
              <a:ext cx="4934376" cy="898789"/>
              <a:chOff x="912964" y="1466622"/>
              <a:chExt cx="4934376" cy="898789"/>
            </a:xfrm>
          </p:grpSpPr>
          <p:sp>
            <p:nvSpPr>
              <p:cNvPr id="64" name="文本框 58"/>
              <p:cNvSpPr txBox="1"/>
              <p:nvPr/>
            </p:nvSpPr>
            <p:spPr>
              <a:xfrm>
                <a:off x="912964" y="1466622"/>
                <a:ext cx="4771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dirty="0" smtClean="0"/>
                  <a:t>双人访谈</a:t>
                </a:r>
                <a:endParaRPr lang="zh-CN" altLang="en-US" dirty="0"/>
              </a:p>
            </p:txBody>
          </p:sp>
          <p:sp>
            <p:nvSpPr>
              <p:cNvPr id="65" name="文本框 59"/>
              <p:cNvSpPr txBox="1"/>
              <p:nvPr/>
            </p:nvSpPr>
            <p:spPr>
              <a:xfrm>
                <a:off x="912964" y="1940679"/>
                <a:ext cx="4934376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45000"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+mn-ea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zh-CN" altLang="en-US" sz="1800" kern="1400" dirty="0" smtClean="0">
                    <a:latin typeface="+mj-ea"/>
                    <a:cs typeface="+mj-ea"/>
                  </a:rPr>
                  <a:t>双人对话场景，如面对面访谈、一对一审讯等。</a:t>
                </a:r>
                <a:endParaRPr lang="zh-CN" altLang="en-US" sz="1800" kern="1400" dirty="0">
                  <a:latin typeface="+mj-ea"/>
                  <a:cs typeface="+mj-ea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设备连接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任意形状 31"/>
          <p:cNvSpPr/>
          <p:nvPr/>
        </p:nvSpPr>
        <p:spPr>
          <a:xfrm>
            <a:off x="0" y="5278056"/>
            <a:ext cx="10984375" cy="474751"/>
          </a:xfrm>
          <a:custGeom>
            <a:avLst/>
            <a:gdLst>
              <a:gd name="connsiteX0" fmla="*/ 0 w 11262167"/>
              <a:gd name="connsiteY0" fmla="*/ 370390 h 474751"/>
              <a:gd name="connsiteX1" fmla="*/ 2257063 w 11262167"/>
              <a:gd name="connsiteY1" fmla="*/ 104172 h 474751"/>
              <a:gd name="connsiteX2" fmla="*/ 4687746 w 11262167"/>
              <a:gd name="connsiteY2" fmla="*/ 474562 h 474751"/>
              <a:gd name="connsiteX3" fmla="*/ 6400800 w 11262167"/>
              <a:gd name="connsiteY3" fmla="*/ 46298 h 474751"/>
              <a:gd name="connsiteX4" fmla="*/ 8819908 w 11262167"/>
              <a:gd name="connsiteY4" fmla="*/ 381964 h 474751"/>
              <a:gd name="connsiteX5" fmla="*/ 11262167 w 11262167"/>
              <a:gd name="connsiteY5" fmla="*/ 0 h 474751"/>
              <a:gd name="connsiteX6" fmla="*/ 11262167 w 11262167"/>
              <a:gd name="connsiteY6" fmla="*/ 0 h 47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167" h="474751">
                <a:moveTo>
                  <a:pt x="0" y="370390"/>
                </a:moveTo>
                <a:cubicBezTo>
                  <a:pt x="737886" y="228600"/>
                  <a:pt x="1475772" y="86810"/>
                  <a:pt x="2257063" y="104172"/>
                </a:cubicBezTo>
                <a:cubicBezTo>
                  <a:pt x="3038354" y="121534"/>
                  <a:pt x="3997123" y="484208"/>
                  <a:pt x="4687746" y="474562"/>
                </a:cubicBezTo>
                <a:cubicBezTo>
                  <a:pt x="5378369" y="464916"/>
                  <a:pt x="5712106" y="61731"/>
                  <a:pt x="6400800" y="46298"/>
                </a:cubicBezTo>
                <a:cubicBezTo>
                  <a:pt x="7089494" y="30865"/>
                  <a:pt x="8009680" y="389680"/>
                  <a:pt x="8819908" y="381964"/>
                </a:cubicBezTo>
                <a:cubicBezTo>
                  <a:pt x="9630136" y="374248"/>
                  <a:pt x="11262167" y="0"/>
                  <a:pt x="11262167" y="0"/>
                </a:cubicBezTo>
                <a:lnTo>
                  <a:pt x="11262167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88721" y="2921606"/>
            <a:ext cx="289447" cy="171377"/>
            <a:chOff x="365201" y="2607319"/>
            <a:chExt cx="289447" cy="171377"/>
          </a:xfrm>
        </p:grpSpPr>
        <p:sp>
          <p:nvSpPr>
            <p:cNvPr id="31" name="半闭框 30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半闭框 31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223417" y="2921606"/>
            <a:ext cx="289447" cy="171377"/>
            <a:chOff x="365201" y="2607319"/>
            <a:chExt cx="289447" cy="171377"/>
          </a:xfrm>
        </p:grpSpPr>
        <p:sp>
          <p:nvSpPr>
            <p:cNvPr id="34" name="半闭框 33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半闭框 34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2"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任意形状 20"/>
          <p:cNvSpPr/>
          <p:nvPr/>
        </p:nvSpPr>
        <p:spPr>
          <a:xfrm>
            <a:off x="10986625" y="5257123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530350" y="1533525"/>
            <a:ext cx="9131300" cy="3998595"/>
            <a:chOff x="1530350" y="1533525"/>
            <a:chExt cx="9131300" cy="2947539"/>
          </a:xfrm>
        </p:grpSpPr>
        <p:sp>
          <p:nvSpPr>
            <p:cNvPr id="38" name="圆角矩形 37"/>
            <p:cNvSpPr/>
            <p:nvPr/>
          </p:nvSpPr>
          <p:spPr>
            <a:xfrm>
              <a:off x="1530350" y="1533525"/>
              <a:ext cx="9131300" cy="2947539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文本框 4"/>
            <p:cNvSpPr txBox="1"/>
            <p:nvPr/>
          </p:nvSpPr>
          <p:spPr>
            <a:xfrm>
              <a:off x="2560320" y="2415412"/>
              <a:ext cx="7071360" cy="73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kern="1400" dirty="0">
                  <a:latin typeface="+mj-ea"/>
                  <a:cs typeface="阿里巴巴普惠体" panose="00020600040101010101" pitchFamily="18" charset="-122"/>
                </a:rPr>
                <a:t>多人现场形式的组织会议、团队培训、讲座、行业峰会、产品发布会等，同时也可应用于远程视频会议等。</a:t>
              </a:r>
            </a:p>
          </p:txBody>
        </p:sp>
        <p:sp>
          <p:nvSpPr>
            <p:cNvPr id="44" name="文本框 7"/>
            <p:cNvSpPr txBox="1"/>
            <p:nvPr/>
          </p:nvSpPr>
          <p:spPr>
            <a:xfrm>
              <a:off x="2430463" y="3520531"/>
              <a:ext cx="1854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企业会议</a:t>
              </a: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47" name="组合 9"/>
            <p:cNvGrpSpPr/>
            <p:nvPr/>
          </p:nvGrpSpPr>
          <p:grpSpPr>
            <a:xfrm>
              <a:off x="5012055" y="3489753"/>
              <a:ext cx="2167890" cy="523220"/>
              <a:chOff x="5012055" y="3489753"/>
              <a:chExt cx="2167890" cy="523220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5012055" y="3489753"/>
                <a:ext cx="2167890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文本框 11"/>
              <p:cNvSpPr txBox="1"/>
              <p:nvPr/>
            </p:nvSpPr>
            <p:spPr>
              <a:xfrm>
                <a:off x="5168900" y="3520531"/>
                <a:ext cx="185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论坛演讲</a:t>
                </a:r>
                <a:endParaRPr lang="en-US" altLang="zh-CN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8" name="文本框 14"/>
            <p:cNvSpPr txBox="1"/>
            <p:nvPr/>
          </p:nvSpPr>
          <p:spPr>
            <a:xfrm>
              <a:off x="7907338" y="3520531"/>
              <a:ext cx="1854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视频会议</a:t>
              </a: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本框 25"/>
            <p:cNvSpPr txBox="1"/>
            <p:nvPr/>
          </p:nvSpPr>
          <p:spPr>
            <a:xfrm>
              <a:off x="3881437" y="1927111"/>
              <a:ext cx="44291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全场景可用，满足多种需求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43" y="1744410"/>
            <a:ext cx="7265495" cy="3365753"/>
          </a:xfrm>
          <a:prstGeom prst="rect">
            <a:avLst/>
          </a:prstGeom>
        </p:spPr>
      </p:pic>
      <p:sp>
        <p:nvSpPr>
          <p:cNvPr id="58" name="文本框 15"/>
          <p:cNvSpPr txBox="1"/>
          <p:nvPr/>
        </p:nvSpPr>
        <p:spPr>
          <a:xfrm>
            <a:off x="4620030" y="1584732"/>
            <a:ext cx="319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solidFill>
                  <a:schemeClr val="accent1"/>
                </a:solidFill>
              </a:rPr>
              <a:t>语音转写系统系统应用示意图</a:t>
            </a:r>
            <a:endParaRPr kumimoji="1" lang="zh-CN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部署应用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0400" y="1432559"/>
            <a:ext cx="9174480" cy="4463099"/>
            <a:chOff x="660400" y="1432559"/>
            <a:chExt cx="9174480" cy="4463099"/>
          </a:xfrm>
        </p:grpSpPr>
        <p:sp>
          <p:nvSpPr>
            <p:cNvPr id="26" name="圆角矩形 25"/>
            <p:cNvSpPr/>
            <p:nvPr/>
          </p:nvSpPr>
          <p:spPr>
            <a:xfrm>
              <a:off x="660400" y="1432559"/>
              <a:ext cx="9174480" cy="4463099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7" name="图表 26"/>
            <p:cNvGraphicFramePr/>
            <p:nvPr/>
          </p:nvGraphicFramePr>
          <p:xfrm>
            <a:off x="1066800" y="2211517"/>
            <a:ext cx="3444240" cy="3283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0" name="图表 29"/>
            <p:cNvGraphicFramePr/>
            <p:nvPr/>
          </p:nvGraphicFramePr>
          <p:xfrm>
            <a:off x="4826000" y="2211517"/>
            <a:ext cx="3647440" cy="3283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文本框 12"/>
            <p:cNvSpPr txBox="1"/>
            <p:nvPr/>
          </p:nvSpPr>
          <p:spPr>
            <a:xfrm>
              <a:off x="967467" y="1680500"/>
              <a:ext cx="1522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单机部署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37" name="文本框 13"/>
            <p:cNvSpPr txBox="1"/>
            <p:nvPr/>
          </p:nvSpPr>
          <p:spPr>
            <a:xfrm>
              <a:off x="4744034" y="1680500"/>
              <a:ext cx="1851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服务器部署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30640" y="3964522"/>
            <a:ext cx="2817664" cy="1710958"/>
            <a:chOff x="8930640" y="3964522"/>
            <a:chExt cx="2817664" cy="1710958"/>
          </a:xfrm>
        </p:grpSpPr>
        <p:sp>
          <p:nvSpPr>
            <p:cNvPr id="41" name="圆角矩形 40"/>
            <p:cNvSpPr/>
            <p:nvPr/>
          </p:nvSpPr>
          <p:spPr>
            <a:xfrm>
              <a:off x="8930640" y="3964522"/>
              <a:ext cx="2817664" cy="1710958"/>
            </a:xfrm>
            <a:prstGeom prst="roundRect">
              <a:avLst>
                <a:gd name="adj" fmla="val 57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20"/>
            <p:cNvSpPr txBox="1"/>
            <p:nvPr/>
          </p:nvSpPr>
          <p:spPr>
            <a:xfrm>
              <a:off x="9294583" y="4322624"/>
              <a:ext cx="2218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服务器部署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43" name="组合 21"/>
            <p:cNvGrpSpPr/>
            <p:nvPr/>
          </p:nvGrpSpPr>
          <p:grpSpPr>
            <a:xfrm>
              <a:off x="11186880" y="4207551"/>
              <a:ext cx="334560" cy="334560"/>
              <a:chOff x="11217360" y="1599852"/>
              <a:chExt cx="334560" cy="33456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1217360" y="1599852"/>
                <a:ext cx="334560" cy="334560"/>
              </a:xfrm>
              <a:prstGeom prst="ellipse">
                <a:avLst/>
              </a:prstGeom>
              <a:noFill/>
              <a:ln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上箭头 46"/>
              <p:cNvSpPr/>
              <p:nvPr/>
            </p:nvSpPr>
            <p:spPr>
              <a:xfrm>
                <a:off x="11334179" y="1693935"/>
                <a:ext cx="100923" cy="146395"/>
              </a:xfrm>
              <a:prstGeom prst="upArrow">
                <a:avLst>
                  <a:gd name="adj1" fmla="val 34899"/>
                  <a:gd name="adj2" fmla="val 537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25"/>
            <p:cNvSpPr txBox="1"/>
            <p:nvPr/>
          </p:nvSpPr>
          <p:spPr>
            <a:xfrm>
              <a:off x="9312994" y="4864318"/>
              <a:ext cx="2218606" cy="39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固定且稳定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930640" y="1989212"/>
            <a:ext cx="2817664" cy="1710958"/>
            <a:chOff x="8930640" y="1989212"/>
            <a:chExt cx="2817664" cy="1710958"/>
          </a:xfrm>
        </p:grpSpPr>
        <p:sp>
          <p:nvSpPr>
            <p:cNvPr id="53" name="圆角矩形 52"/>
            <p:cNvSpPr/>
            <p:nvPr/>
          </p:nvSpPr>
          <p:spPr>
            <a:xfrm>
              <a:off x="8930640" y="1989212"/>
              <a:ext cx="2817664" cy="1710958"/>
            </a:xfrm>
            <a:prstGeom prst="roundRect">
              <a:avLst>
                <a:gd name="adj" fmla="val 57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文本框 11"/>
            <p:cNvSpPr txBox="1"/>
            <p:nvPr/>
          </p:nvSpPr>
          <p:spPr>
            <a:xfrm>
              <a:off x="9271022" y="2363518"/>
              <a:ext cx="20770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45000"/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单机部署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55" name="组合 16"/>
            <p:cNvGrpSpPr/>
            <p:nvPr/>
          </p:nvGrpSpPr>
          <p:grpSpPr>
            <a:xfrm>
              <a:off x="11186880" y="2232241"/>
              <a:ext cx="334560" cy="334560"/>
              <a:chOff x="11217360" y="1599852"/>
              <a:chExt cx="334560" cy="33456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1217360" y="1599852"/>
                <a:ext cx="334560" cy="334560"/>
              </a:xfrm>
              <a:prstGeom prst="ellipse">
                <a:avLst/>
              </a:prstGeom>
              <a:noFill/>
              <a:ln>
                <a:solidFill>
                  <a:schemeClr val="bg1"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上箭头 59"/>
              <p:cNvSpPr/>
              <p:nvPr/>
            </p:nvSpPr>
            <p:spPr>
              <a:xfrm>
                <a:off x="11334179" y="1693935"/>
                <a:ext cx="100923" cy="146395"/>
              </a:xfrm>
              <a:prstGeom prst="upArrow">
                <a:avLst>
                  <a:gd name="adj1" fmla="val 34899"/>
                  <a:gd name="adj2" fmla="val 537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26"/>
            <p:cNvSpPr txBox="1"/>
            <p:nvPr/>
          </p:nvSpPr>
          <p:spPr>
            <a:xfrm>
              <a:off x="9282430" y="2930528"/>
              <a:ext cx="2122192" cy="39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便携易移动</a:t>
              </a:r>
              <a:endParaRPr lang="en-US" altLang="zh-CN" dirty="0"/>
            </a:p>
          </p:txBody>
        </p:sp>
      </p:grpSp>
      <p:sp>
        <p:nvSpPr>
          <p:cNvPr id="61" name="文本框 4"/>
          <p:cNvSpPr txBox="1"/>
          <p:nvPr/>
        </p:nvSpPr>
        <p:spPr>
          <a:xfrm>
            <a:off x="1066800" y="2730620"/>
            <a:ext cx="3539324" cy="238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800" dirty="0"/>
              <a:t>建议配置：</a:t>
            </a:r>
            <a:endParaRPr kumimoji="1" lang="en-US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操作系统： </a:t>
            </a:r>
            <a:r>
              <a:rPr kumimoji="1" lang="en-GB" altLang="zh-CN" sz="1800" dirty="0"/>
              <a:t>Win10</a:t>
            </a:r>
            <a:r>
              <a:rPr kumimoji="1" lang="en-US" altLang="zh-CN" sz="1800" dirty="0"/>
              <a:t>/Win11</a:t>
            </a:r>
            <a:endParaRPr kumimoji="1" lang="zh-CN" altLang="en-US" sz="1800" dirty="0"/>
          </a:p>
          <a:p>
            <a:pPr marL="360045">
              <a:lnSpc>
                <a:spcPct val="120000"/>
              </a:lnSpc>
            </a:pPr>
            <a:r>
              <a:rPr kumimoji="1" lang="en-GB" altLang="zh-CN" sz="1800" dirty="0"/>
              <a:t>GPU</a:t>
            </a:r>
            <a:r>
              <a:rPr kumimoji="1" lang="zh-CN" altLang="en-US" sz="1800" dirty="0"/>
              <a:t>：无</a:t>
            </a:r>
            <a:endParaRPr kumimoji="1" lang="en-GB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内存：</a:t>
            </a:r>
            <a:r>
              <a:rPr kumimoji="1" lang="en-US" altLang="zh-CN" sz="1800" dirty="0"/>
              <a:t>16</a:t>
            </a:r>
            <a:r>
              <a:rPr kumimoji="1" lang="en-GB" altLang="zh-CN" sz="1800" dirty="0"/>
              <a:t>GB </a:t>
            </a:r>
            <a:r>
              <a:rPr kumimoji="1" lang="zh-CN" altLang="en-GB" dirty="0"/>
              <a:t>及</a:t>
            </a:r>
            <a:r>
              <a:rPr kumimoji="1" lang="zh-CN" altLang="en-US" dirty="0"/>
              <a:t>以上</a:t>
            </a:r>
            <a:endParaRPr kumimoji="1" lang="en-GB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外存：</a:t>
            </a:r>
            <a:r>
              <a:rPr kumimoji="1" lang="en-US" altLang="zh-CN" sz="1800" dirty="0"/>
              <a:t>1</a:t>
            </a:r>
            <a:r>
              <a:rPr kumimoji="1" lang="en-GB" altLang="zh-CN" sz="1800" dirty="0"/>
              <a:t>TB</a:t>
            </a:r>
            <a:r>
              <a:rPr kumimoji="1" lang="zh-CN" altLang="en-US" sz="1800" dirty="0"/>
              <a:t> 以上硬盘</a:t>
            </a:r>
            <a:endParaRPr kumimoji="1" lang="en-US" altLang="zh-CN" sz="1800" dirty="0"/>
          </a:p>
          <a:p>
            <a:pPr marL="360045">
              <a:lnSpc>
                <a:spcPct val="120000"/>
              </a:lnSpc>
            </a:pPr>
            <a:r>
              <a:rPr kumimoji="1" lang="en-GB" altLang="zh-CN" sz="1800" dirty="0"/>
              <a:t>CPU</a:t>
            </a:r>
            <a:r>
              <a:rPr kumimoji="1" lang="zh-CN" altLang="en-GB" sz="1800" dirty="0"/>
              <a:t>：</a:t>
            </a:r>
            <a:r>
              <a:rPr kumimoji="1" lang="en-GB" altLang="zh-CN" sz="1800" dirty="0"/>
              <a:t>Intel  Core  i7-10 </a:t>
            </a:r>
            <a:r>
              <a:rPr kumimoji="1" lang="zh-CN" altLang="en-US" sz="1800" dirty="0"/>
              <a:t>代</a:t>
            </a:r>
          </a:p>
          <a:p>
            <a:pPr marL="64579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zh-CN" altLang="en-US" sz="1800" dirty="0"/>
          </a:p>
        </p:txBody>
      </p:sp>
      <p:sp>
        <p:nvSpPr>
          <p:cNvPr id="62" name="文本框 18"/>
          <p:cNvSpPr txBox="1"/>
          <p:nvPr/>
        </p:nvSpPr>
        <p:spPr>
          <a:xfrm>
            <a:off x="4973957" y="2399521"/>
            <a:ext cx="4051767" cy="3053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kumimoji="1" lang="en-US" altLang="zh-CN" sz="18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800" dirty="0"/>
              <a:t>建议配置</a:t>
            </a:r>
            <a:r>
              <a:rPr kumimoji="1" lang="zh-CN" altLang="en-US" sz="1800" dirty="0">
                <a:sym typeface="Wingdings" panose="05000000000000000000" pitchFamily="2" charset="2"/>
              </a:rPr>
              <a:t>（</a:t>
            </a:r>
            <a:r>
              <a:rPr kumimoji="1" lang="en-US" altLang="zh-CN" sz="1800" dirty="0">
                <a:sym typeface="Wingdings" panose="05000000000000000000" pitchFamily="2" charset="2"/>
              </a:rPr>
              <a:t>1</a:t>
            </a:r>
            <a:r>
              <a:rPr kumimoji="1" lang="zh-CN" altLang="en-US" sz="1800" dirty="0">
                <a:sym typeface="Wingdings" panose="05000000000000000000" pitchFamily="2" charset="2"/>
              </a:rPr>
              <a:t>路并发）</a:t>
            </a:r>
            <a:endParaRPr kumimoji="1" lang="en-US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操作系统：</a:t>
            </a:r>
            <a:r>
              <a:rPr kumimoji="1" lang="en-GB" altLang="zh-CN" sz="1800" dirty="0"/>
              <a:t>Linux</a:t>
            </a:r>
            <a:endParaRPr kumimoji="1" lang="zh-CN" altLang="en-US" sz="1800" dirty="0"/>
          </a:p>
          <a:p>
            <a:pPr marL="360045">
              <a:lnSpc>
                <a:spcPct val="120000"/>
              </a:lnSpc>
            </a:pPr>
            <a:r>
              <a:rPr kumimoji="1" lang="en-GB" altLang="zh-CN" dirty="0"/>
              <a:t>G</a:t>
            </a:r>
            <a:r>
              <a:rPr kumimoji="1" lang="en-GB" altLang="zh-CN" sz="1800" dirty="0"/>
              <a:t>PU</a:t>
            </a:r>
            <a:r>
              <a:rPr kumimoji="1" lang="zh-CN" altLang="en-GB" sz="1800" dirty="0"/>
              <a:t>：</a:t>
            </a:r>
            <a:r>
              <a:rPr kumimoji="1" lang="zh-CN" altLang="en-US" sz="1800" dirty="0"/>
              <a:t>无</a:t>
            </a:r>
            <a:endParaRPr kumimoji="1" lang="en-US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内存：</a:t>
            </a:r>
            <a:r>
              <a:rPr kumimoji="1" lang="en-US" altLang="zh-CN" sz="1800" dirty="0"/>
              <a:t>16</a:t>
            </a:r>
            <a:r>
              <a:rPr kumimoji="1" lang="en-GB" altLang="zh-CN" sz="1800" dirty="0"/>
              <a:t>GB </a:t>
            </a:r>
            <a:r>
              <a:rPr kumimoji="1" lang="zh-CN" altLang="en-GB" dirty="0"/>
              <a:t>及</a:t>
            </a:r>
            <a:r>
              <a:rPr kumimoji="1" lang="zh-CN" altLang="en-US" dirty="0"/>
              <a:t>以上</a:t>
            </a:r>
            <a:endParaRPr kumimoji="1" lang="en-GB" altLang="zh-CN" sz="1800" dirty="0"/>
          </a:p>
          <a:p>
            <a:pPr marL="360045">
              <a:lnSpc>
                <a:spcPct val="120000"/>
              </a:lnSpc>
            </a:pPr>
            <a:r>
              <a:rPr kumimoji="1" lang="zh-CN" altLang="en-US" sz="1800" dirty="0"/>
              <a:t>外存：</a:t>
            </a:r>
            <a:r>
              <a:rPr kumimoji="1" lang="en-US" altLang="zh-CN" sz="1800" dirty="0"/>
              <a:t>1</a:t>
            </a:r>
            <a:r>
              <a:rPr kumimoji="1" lang="en-GB" altLang="zh-CN" sz="1800" dirty="0"/>
              <a:t>TB</a:t>
            </a:r>
            <a:r>
              <a:rPr kumimoji="1" lang="zh-CN" altLang="en-US" sz="1800" dirty="0"/>
              <a:t> 以上硬盘</a:t>
            </a:r>
            <a:endParaRPr kumimoji="1" lang="en-US" altLang="zh-CN" sz="1800" dirty="0"/>
          </a:p>
          <a:p>
            <a:pPr marL="360045">
              <a:lnSpc>
                <a:spcPct val="120000"/>
              </a:lnSpc>
            </a:pPr>
            <a:r>
              <a:rPr kumimoji="1" lang="en-US" altLang="zh-CN" dirty="0"/>
              <a:t>CPU</a:t>
            </a:r>
            <a:r>
              <a:rPr kumimoji="1" lang="zh-CN" altLang="en-US" dirty="0"/>
              <a:t>：</a:t>
            </a:r>
            <a:r>
              <a:rPr kumimoji="1" lang="en-GB" altLang="zh-CN" sz="1800" dirty="0"/>
              <a:t>Intel Core i7-10700</a:t>
            </a:r>
          </a:p>
          <a:p>
            <a:pPr marL="360045">
              <a:lnSpc>
                <a:spcPct val="120000"/>
              </a:lnSpc>
            </a:pPr>
            <a:r>
              <a:rPr kumimoji="1" lang="en-GB" altLang="zh-CN" dirty="0"/>
              <a:t>	</a:t>
            </a:r>
            <a:r>
              <a:rPr kumimoji="1" lang="zh-CN" altLang="en-US" dirty="0"/>
              <a:t>   </a:t>
            </a:r>
            <a:r>
              <a:rPr kumimoji="1" lang="en-GB" altLang="zh-CN" sz="1800" dirty="0"/>
              <a:t>@ 2.50GHz</a:t>
            </a:r>
          </a:p>
          <a:p>
            <a:pPr marL="360045">
              <a:lnSpc>
                <a:spcPct val="120000"/>
              </a:lnSpc>
            </a:pPr>
            <a:endParaRPr kumimoji="1" lang="zh-CN" altLang="en-US" sz="1800" dirty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22" y="1779717"/>
            <a:ext cx="1816100" cy="8636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13" y="1650733"/>
            <a:ext cx="2038116" cy="11215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1530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系统概述</a:t>
            </a:r>
            <a:endParaRPr lang="en-US" sz="32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437034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6947448" y="1988424"/>
            <a:ext cx="4644390" cy="34575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600" dirty="0" smtClean="0"/>
              <a:t>在信息高速发展的今天，人们的实时沟通越来越频繁，在政府企业等各类会议场景中，会议文字、纪要等的整理仍然存在需要</a:t>
            </a:r>
            <a:r>
              <a:rPr lang="zh-CN" altLang="en-US" sz="1600" b="1" dirty="0" smtClean="0">
                <a:solidFill>
                  <a:schemeClr val="accent1"/>
                </a:solidFill>
              </a:rPr>
              <a:t>投入大量的人力物力，效率低下</a:t>
            </a:r>
            <a:r>
              <a:rPr lang="zh-CN" altLang="en-US" sz="1600" dirty="0" smtClean="0"/>
              <a:t>的情况。语音技术在会议场景中的应用质量和效果并不理想的现状。</a:t>
            </a:r>
            <a:endParaRPr lang="en-US" altLang="zh-CN" sz="1600" dirty="0" smtClean="0"/>
          </a:p>
          <a:p>
            <a:pPr lvl="0">
              <a:lnSpc>
                <a:spcPct val="120000"/>
              </a:lnSpc>
              <a:defRPr/>
            </a:pPr>
            <a:endParaRPr lang="en-US" altLang="zh-CN" sz="1600" dirty="0" smtClean="0">
              <a:latin typeface="+mn-ea"/>
            </a:endParaRPr>
          </a:p>
          <a:p>
            <a:pPr lvl="0">
              <a:lnSpc>
                <a:spcPct val="120000"/>
              </a:lnSpc>
              <a:defRPr/>
            </a:pPr>
            <a:endParaRPr lang="en-US" altLang="zh-CN" sz="1600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dirty="0" smtClean="0"/>
              <a:t>很多重要会议的</a:t>
            </a:r>
            <a:r>
              <a:rPr lang="zh-CN" altLang="en-US" sz="1600" b="1" dirty="0" smtClean="0">
                <a:solidFill>
                  <a:schemeClr val="accent1"/>
                </a:solidFill>
              </a:rPr>
              <a:t>时间长、信息量大、纪要输出严格</a:t>
            </a:r>
            <a:r>
              <a:rPr lang="zh-CN" altLang="en-US" sz="1600" dirty="0" smtClean="0"/>
              <a:t>，这对会议记录人员的要求更高，提高了会议记录和整理的工作难度，且容易存在信息遗漏或会议思想理解偏差等问题。</a:t>
            </a:r>
            <a:endParaRPr lang="en-US" altLang="zh-CN" sz="1600" dirty="0" smtClean="0"/>
          </a:p>
          <a:p>
            <a:pPr lvl="0">
              <a:lnSpc>
                <a:spcPct val="120000"/>
              </a:lnSpc>
              <a:defRPr/>
            </a:pPr>
            <a:endParaRPr lang="en-US" altLang="zh-CN" sz="16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071" y="1996579"/>
            <a:ext cx="6424522" cy="3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64499" y="1603780"/>
            <a:ext cx="6113193" cy="1192804"/>
            <a:chOff x="664499" y="1603780"/>
            <a:chExt cx="6113193" cy="1192804"/>
          </a:xfrm>
        </p:grpSpPr>
        <p:sp>
          <p:nvSpPr>
            <p:cNvPr id="31" name="圆角矩形 30"/>
            <p:cNvSpPr/>
            <p:nvPr/>
          </p:nvSpPr>
          <p:spPr>
            <a:xfrm>
              <a:off x="664499" y="1603780"/>
              <a:ext cx="6113193" cy="1192804"/>
            </a:xfrm>
            <a:prstGeom prst="roundRect">
              <a:avLst>
                <a:gd name="adj" fmla="val 959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43"/>
            <p:cNvSpPr txBox="1"/>
            <p:nvPr/>
          </p:nvSpPr>
          <p:spPr>
            <a:xfrm>
              <a:off x="1029326" y="1743895"/>
              <a:ext cx="2456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某跨国企业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34" name="组合 63"/>
            <p:cNvGrpSpPr/>
            <p:nvPr/>
          </p:nvGrpSpPr>
          <p:grpSpPr>
            <a:xfrm>
              <a:off x="5394322" y="2114494"/>
              <a:ext cx="289447" cy="171377"/>
              <a:chOff x="365201" y="2607319"/>
              <a:chExt cx="289447" cy="171377"/>
            </a:xfrm>
            <a:solidFill>
              <a:schemeClr val="bg1"/>
            </a:solidFill>
          </p:grpSpPr>
          <p:sp>
            <p:nvSpPr>
              <p:cNvPr id="35" name="半闭框 34"/>
              <p:cNvSpPr/>
              <p:nvPr/>
            </p:nvSpPr>
            <p:spPr>
              <a:xfrm rot="8169004">
                <a:off x="365201" y="2607320"/>
                <a:ext cx="171376" cy="171376"/>
              </a:xfrm>
              <a:prstGeom prst="halfFram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半闭框 35"/>
              <p:cNvSpPr/>
              <p:nvPr/>
            </p:nvSpPr>
            <p:spPr>
              <a:xfrm rot="8169004">
                <a:off x="483272" y="2607319"/>
                <a:ext cx="171376" cy="171376"/>
              </a:xfrm>
              <a:prstGeom prst="halfFrame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8" name="直线连接符 66"/>
          <p:cNvCxnSpPr/>
          <p:nvPr/>
        </p:nvCxnSpPr>
        <p:spPr>
          <a:xfrm>
            <a:off x="699042" y="5673087"/>
            <a:ext cx="7681028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合作案例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207154" y="3343312"/>
            <a:ext cx="289447" cy="171377"/>
            <a:chOff x="365201" y="2607319"/>
            <a:chExt cx="289447" cy="171377"/>
          </a:xfrm>
          <a:solidFill>
            <a:schemeClr val="accent1"/>
          </a:solidFill>
        </p:grpSpPr>
        <p:sp>
          <p:nvSpPr>
            <p:cNvPr id="50" name="半闭框 49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半闭框 50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01404" y="1345676"/>
            <a:ext cx="4930116" cy="4521723"/>
            <a:chOff x="6101404" y="1345676"/>
            <a:chExt cx="4930116" cy="4521723"/>
          </a:xfrm>
        </p:grpSpPr>
        <p:sp>
          <p:nvSpPr>
            <p:cNvPr id="55" name="圆角矩形 54"/>
            <p:cNvSpPr/>
            <p:nvPr/>
          </p:nvSpPr>
          <p:spPr>
            <a:xfrm>
              <a:off x="6101404" y="1345676"/>
              <a:ext cx="4929272" cy="4521723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6" name="图表 55"/>
            <p:cNvGraphicFramePr/>
            <p:nvPr/>
          </p:nvGraphicFramePr>
          <p:xfrm>
            <a:off x="6257158" y="1532366"/>
            <a:ext cx="4774362" cy="4182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8" name="文本框 59"/>
          <p:cNvSpPr txBox="1"/>
          <p:nvPr/>
        </p:nvSpPr>
        <p:spPr>
          <a:xfrm>
            <a:off x="668179" y="4092178"/>
            <a:ext cx="5095506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dirty="0">
                <a:latin typeface="+mn-ea"/>
                <a:cs typeface="Calibri" panose="020F0502020204030204"/>
                <a:sym typeface="Calibri" panose="020F0502020204030204"/>
              </a:rPr>
              <a:t>公司员工分布全球化，面临沟通效率低、会议频繁等问题，提供一套多语种智能会议纪要系统。</a:t>
            </a:r>
            <a:endParaRPr lang="de-DE" altLang="zh-CN" dirty="0">
              <a:latin typeface="+mn-ea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65" name="直线连接符 61"/>
          <p:cNvCxnSpPr/>
          <p:nvPr/>
        </p:nvCxnSpPr>
        <p:spPr>
          <a:xfrm>
            <a:off x="699042" y="3319984"/>
            <a:ext cx="323150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44"/>
          <p:cNvSpPr txBox="1"/>
          <p:nvPr/>
        </p:nvSpPr>
        <p:spPr>
          <a:xfrm>
            <a:off x="668178" y="3606885"/>
            <a:ext cx="3080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人力成本节约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70%</a:t>
            </a:r>
          </a:p>
        </p:txBody>
      </p:sp>
      <p:sp>
        <p:nvSpPr>
          <p:cNvPr id="67" name="文本框 26"/>
          <p:cNvSpPr txBox="1"/>
          <p:nvPr/>
        </p:nvSpPr>
        <p:spPr>
          <a:xfrm>
            <a:off x="1009048" y="2220907"/>
            <a:ext cx="446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Tx/>
              <a:buNone/>
              <a:defRPr/>
            </a:pPr>
            <a:r>
              <a:rPr lang="zh-CN" altLang="en-US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rPr>
              <a:t>采购多语种智能会议纪要系统</a:t>
            </a:r>
            <a:endParaRPr lang="en-US" altLang="zh-CN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8" name="文本框 27"/>
          <p:cNvSpPr txBox="1"/>
          <p:nvPr/>
        </p:nvSpPr>
        <p:spPr>
          <a:xfrm>
            <a:off x="7756403" y="1603780"/>
            <a:ext cx="218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某司法机关</a:t>
            </a:r>
          </a:p>
        </p:txBody>
      </p:sp>
      <p:sp>
        <p:nvSpPr>
          <p:cNvPr id="69" name="文本框 29"/>
          <p:cNvSpPr txBox="1"/>
          <p:nvPr/>
        </p:nvSpPr>
        <p:spPr>
          <a:xfrm>
            <a:off x="6506528" y="2224850"/>
            <a:ext cx="4406457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dirty="0">
                <a:latin typeface="+mn-ea"/>
                <a:cs typeface="Calibri" panose="020F0502020204030204"/>
                <a:sym typeface="Calibri" panose="020F0502020204030204"/>
              </a:rPr>
              <a:t>针对庭审现场便携性的需求，公司提供单机版智能会议纪要系统，并专门针对庭审场景进行了模型优化。</a:t>
            </a:r>
            <a:endParaRPr lang="de-DE" altLang="zh-CN" dirty="0">
              <a:latin typeface="+mn-ea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0" name="表格 40"/>
          <p:cNvGraphicFramePr>
            <a:graphicFrameLocks noGrp="1"/>
          </p:cNvGraphicFramePr>
          <p:nvPr/>
        </p:nvGraphicFramePr>
        <p:xfrm>
          <a:off x="6549396" y="3381824"/>
          <a:ext cx="4123298" cy="21610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91702"/>
                <a:gridCol w="1931596"/>
              </a:tblGrid>
              <a:tr h="533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/>
                        <a:t>使用前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/>
                        <a:t>使用后</a:t>
                      </a:r>
                    </a:p>
                  </a:txBody>
                  <a:tcPr/>
                </a:tc>
              </a:tr>
              <a:tr h="8110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/>
                        <a:t>书记员负责记录庭审内容，精神需高度集中，工作压力大。</a:t>
                      </a:r>
                      <a:endParaRPr lang="en-US" altLang="zh-CN" sz="140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/>
                        <a:t>当事人普通话不标准，庭审笔录整理困难。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/>
                        <a:t>庭审记录实时转文字，专注结果，缓解压力。</a:t>
                      </a:r>
                      <a:endParaRPr lang="en-US" altLang="zh-CN" sz="140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dirty="0"/>
                        <a:t>AI</a:t>
                      </a:r>
                      <a:r>
                        <a:rPr lang="zh-CN" altLang="en-US" sz="1400" dirty="0"/>
                        <a:t>自动识别带口音的普通话，庭审笔录审理提速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80%</a:t>
                      </a:r>
                      <a:r>
                        <a:rPr lang="zh-CN" altLang="en-US" sz="1400" dirty="0"/>
                        <a:t>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/>
          <p:nvPr/>
        </p:nvPicPr>
        <p:blipFill>
          <a:blip r:embed="rId2"/>
          <a:stretch>
            <a:fillRect/>
          </a:stretch>
        </p:blipFill>
        <p:spPr>
          <a:xfrm>
            <a:off x="660400" y="2351184"/>
            <a:ext cx="5242558" cy="3493674"/>
          </a:xfrm>
          <a:prstGeom prst="roundRect">
            <a:avLst>
              <a:gd name="adj" fmla="val 5377"/>
            </a:avLst>
          </a:prstGeom>
          <a:solidFill>
            <a:schemeClr val="accent4"/>
          </a:solidFill>
          <a:ln>
            <a:noFill/>
          </a:ln>
          <a:effectLst/>
        </p:spPr>
      </p:pic>
      <p:sp>
        <p:nvSpPr>
          <p:cNvPr id="26" name="任意形状 8"/>
          <p:cNvSpPr/>
          <p:nvPr/>
        </p:nvSpPr>
        <p:spPr>
          <a:xfrm>
            <a:off x="660400" y="2351184"/>
            <a:ext cx="5242558" cy="3493674"/>
          </a:xfrm>
          <a:custGeom>
            <a:avLst/>
            <a:gdLst>
              <a:gd name="connsiteX0" fmla="*/ 154841 w 4321216"/>
              <a:gd name="connsiteY0" fmla="*/ 0 h 2879686"/>
              <a:gd name="connsiteX1" fmla="*/ 4166375 w 4321216"/>
              <a:gd name="connsiteY1" fmla="*/ 0 h 2879686"/>
              <a:gd name="connsiteX2" fmla="*/ 4321216 w 4321216"/>
              <a:gd name="connsiteY2" fmla="*/ 154841 h 2879686"/>
              <a:gd name="connsiteX3" fmla="*/ 4321216 w 4321216"/>
              <a:gd name="connsiteY3" fmla="*/ 2724845 h 2879686"/>
              <a:gd name="connsiteX4" fmla="*/ 4166375 w 4321216"/>
              <a:gd name="connsiteY4" fmla="*/ 2879686 h 2879686"/>
              <a:gd name="connsiteX5" fmla="*/ 154841 w 4321216"/>
              <a:gd name="connsiteY5" fmla="*/ 2879686 h 2879686"/>
              <a:gd name="connsiteX6" fmla="*/ 0 w 4321216"/>
              <a:gd name="connsiteY6" fmla="*/ 2724845 h 2879686"/>
              <a:gd name="connsiteX7" fmla="*/ 0 w 4321216"/>
              <a:gd name="connsiteY7" fmla="*/ 154841 h 2879686"/>
              <a:gd name="connsiteX8" fmla="*/ 154841 w 4321216"/>
              <a:gd name="connsiteY8" fmla="*/ 0 h 28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1216" h="2879686">
                <a:moveTo>
                  <a:pt x="154841" y="0"/>
                </a:moveTo>
                <a:lnTo>
                  <a:pt x="4166375" y="0"/>
                </a:lnTo>
                <a:cubicBezTo>
                  <a:pt x="4251891" y="0"/>
                  <a:pt x="4321216" y="69325"/>
                  <a:pt x="4321216" y="154841"/>
                </a:cubicBezTo>
                <a:lnTo>
                  <a:pt x="4321216" y="2724845"/>
                </a:lnTo>
                <a:cubicBezTo>
                  <a:pt x="4321216" y="2810361"/>
                  <a:pt x="4251891" y="2879686"/>
                  <a:pt x="4166375" y="2879686"/>
                </a:cubicBezTo>
                <a:lnTo>
                  <a:pt x="154841" y="2879686"/>
                </a:lnTo>
                <a:cubicBezTo>
                  <a:pt x="69325" y="2879686"/>
                  <a:pt x="0" y="2810361"/>
                  <a:pt x="0" y="2724845"/>
                </a:cubicBezTo>
                <a:lnTo>
                  <a:pt x="0" y="154841"/>
                </a:lnTo>
                <a:cubicBezTo>
                  <a:pt x="0" y="69325"/>
                  <a:pt x="69325" y="0"/>
                  <a:pt x="154841" y="0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614196" y="1520665"/>
            <a:ext cx="9918992" cy="634523"/>
            <a:chOff x="1614196" y="1520665"/>
            <a:chExt cx="9918992" cy="634523"/>
          </a:xfrm>
        </p:grpSpPr>
        <p:sp>
          <p:nvSpPr>
            <p:cNvPr id="28" name="圆角矩形 27"/>
            <p:cNvSpPr/>
            <p:nvPr/>
          </p:nvSpPr>
          <p:spPr>
            <a:xfrm>
              <a:off x="1614196" y="1520665"/>
              <a:ext cx="9918992" cy="6345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2"/>
            <p:cNvSpPr txBox="1"/>
            <p:nvPr/>
          </p:nvSpPr>
          <p:spPr>
            <a:xfrm>
              <a:off x="2120899" y="1607094"/>
              <a:ext cx="8905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SzPct val="45000"/>
                <a:defRPr sz="2800" b="1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rgbClr val="FFFFFF"/>
                  </a:solidFill>
                </a:rPr>
                <a:t>中文识别准确率高达</a:t>
              </a:r>
              <a:r>
                <a:rPr lang="en-US" altLang="zh-CN" sz="2400" dirty="0">
                  <a:solidFill>
                    <a:srgbClr val="FFFFFF"/>
                  </a:solidFill>
                </a:rPr>
                <a:t>98.5%</a:t>
              </a:r>
              <a:r>
                <a:rPr lang="zh-CN" altLang="en-US" sz="2400" dirty="0">
                  <a:solidFill>
                    <a:srgbClr val="FFFFFF"/>
                  </a:solidFill>
                </a:rPr>
                <a:t>，</a:t>
              </a:r>
              <a:r>
                <a:rPr lang="en-US" altLang="zh-CN" sz="2400" dirty="0">
                  <a:solidFill>
                    <a:srgbClr val="FFFFFF"/>
                  </a:solidFill>
                </a:rPr>
                <a:t>native</a:t>
              </a:r>
              <a:r>
                <a:rPr lang="zh-CN" altLang="en-US" sz="2400" dirty="0">
                  <a:solidFill>
                    <a:srgbClr val="FFFFFF"/>
                  </a:solidFill>
                </a:rPr>
                <a:t>英文识别准确率高达</a:t>
              </a:r>
              <a:r>
                <a:rPr lang="en-US" altLang="zh-CN" sz="2400" dirty="0">
                  <a:solidFill>
                    <a:srgbClr val="FFFFFF"/>
                  </a:solidFill>
                </a:rPr>
                <a:t>97%</a:t>
              </a:r>
              <a:r>
                <a:rPr lang="zh-CN" altLang="en-US" sz="2400" dirty="0">
                  <a:solidFill>
                    <a:srgbClr val="FFFFFF"/>
                  </a:solidFill>
                </a:rPr>
                <a:t>。</a:t>
              </a:r>
              <a:endParaRPr lang="en-US" altLang="zh-CN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658813" y="1520665"/>
            <a:ext cx="855027" cy="63452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557907" y="2540953"/>
            <a:ext cx="5975281" cy="1425328"/>
            <a:chOff x="5557907" y="2540953"/>
            <a:chExt cx="5975281" cy="1425328"/>
          </a:xfrm>
        </p:grpSpPr>
        <p:sp>
          <p:nvSpPr>
            <p:cNvPr id="34" name="圆角矩形 33"/>
            <p:cNvSpPr/>
            <p:nvPr/>
          </p:nvSpPr>
          <p:spPr>
            <a:xfrm>
              <a:off x="5557907" y="2540953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rgbClr val="3A23E1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773472" y="2726474"/>
              <a:ext cx="5012898" cy="1054286"/>
              <a:chOff x="5773472" y="2726474"/>
              <a:chExt cx="5012898" cy="1054286"/>
            </a:xfrm>
          </p:grpSpPr>
          <p:grpSp>
            <p:nvGrpSpPr>
              <p:cNvPr id="49" name="组合 20"/>
              <p:cNvGrpSpPr/>
              <p:nvPr/>
            </p:nvGrpSpPr>
            <p:grpSpPr>
              <a:xfrm>
                <a:off x="5773472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76" name="组合 19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任意形状 17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文本框 18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52" name="组合 21"/>
              <p:cNvGrpSpPr/>
              <p:nvPr/>
            </p:nvGrpSpPr>
            <p:grpSpPr>
              <a:xfrm>
                <a:off x="7061096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72" name="组合 22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任意形状 25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文本框 23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53" name="组合 26"/>
              <p:cNvGrpSpPr/>
              <p:nvPr/>
            </p:nvGrpSpPr>
            <p:grpSpPr>
              <a:xfrm>
                <a:off x="8348720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" name="任意形状 30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文本框 28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  <p:grpSp>
            <p:nvGrpSpPr>
              <p:cNvPr id="54" name="组合 31"/>
              <p:cNvGrpSpPr/>
              <p:nvPr/>
            </p:nvGrpSpPr>
            <p:grpSpPr>
              <a:xfrm>
                <a:off x="9636344" y="2726474"/>
                <a:ext cx="1150026" cy="1054286"/>
                <a:chOff x="6202680" y="2781854"/>
                <a:chExt cx="1150026" cy="1054286"/>
              </a:xfrm>
            </p:grpSpPr>
            <p:grpSp>
              <p:nvGrpSpPr>
                <p:cNvPr id="57" name="组合 32"/>
                <p:cNvGrpSpPr/>
                <p:nvPr/>
              </p:nvGrpSpPr>
              <p:grpSpPr>
                <a:xfrm>
                  <a:off x="6454120" y="2781854"/>
                  <a:ext cx="647146" cy="647146"/>
                  <a:chOff x="6454120" y="2781854"/>
                  <a:chExt cx="647146" cy="647146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6454120" y="2781854"/>
                    <a:ext cx="647146" cy="64714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任意形状 35"/>
                  <p:cNvSpPr/>
                  <p:nvPr/>
                </p:nvSpPr>
                <p:spPr>
                  <a:xfrm>
                    <a:off x="6636591" y="2962552"/>
                    <a:ext cx="282204" cy="285750"/>
                  </a:xfrm>
                  <a:custGeom>
                    <a:avLst/>
                    <a:gdLst>
                      <a:gd name="T0" fmla="*/ 8509 w 12764"/>
                      <a:gd name="T1" fmla="*/ 8268 h 12924"/>
                      <a:gd name="T2" fmla="*/ 7225 w 12764"/>
                      <a:gd name="T3" fmla="*/ 9954 h 12924"/>
                      <a:gd name="T4" fmla="*/ 3372 w 12764"/>
                      <a:gd name="T5" fmla="*/ 5780 h 12924"/>
                      <a:gd name="T6" fmla="*/ 4817 w 12764"/>
                      <a:gd name="T7" fmla="*/ 4576 h 12924"/>
                      <a:gd name="T8" fmla="*/ 1606 w 12764"/>
                      <a:gd name="T9" fmla="*/ 1365 h 12924"/>
                      <a:gd name="T10" fmla="*/ 402 w 12764"/>
                      <a:gd name="T11" fmla="*/ 3371 h 12924"/>
                      <a:gd name="T12" fmla="*/ 402 w 12764"/>
                      <a:gd name="T13" fmla="*/ 3371 h 12924"/>
                      <a:gd name="T14" fmla="*/ 3773 w 12764"/>
                      <a:gd name="T15" fmla="*/ 9392 h 12924"/>
                      <a:gd name="T16" fmla="*/ 9633 w 12764"/>
                      <a:gd name="T17" fmla="*/ 12763 h 12924"/>
                      <a:gd name="T18" fmla="*/ 10115 w 12764"/>
                      <a:gd name="T19" fmla="*/ 12683 h 12924"/>
                      <a:gd name="T20" fmla="*/ 10115 w 12764"/>
                      <a:gd name="T21" fmla="*/ 12683 h 12924"/>
                      <a:gd name="T22" fmla="*/ 10115 w 12764"/>
                      <a:gd name="T23" fmla="*/ 12683 h 12924"/>
                      <a:gd name="T24" fmla="*/ 11640 w 12764"/>
                      <a:gd name="T25" fmla="*/ 11479 h 12924"/>
                      <a:gd name="T26" fmla="*/ 8509 w 12764"/>
                      <a:gd name="T27" fmla="*/ 8268 h 12924"/>
                      <a:gd name="T28" fmla="*/ 9954 w 12764"/>
                      <a:gd name="T29" fmla="*/ 5218 h 12924"/>
                      <a:gd name="T30" fmla="*/ 9954 w 12764"/>
                      <a:gd name="T31" fmla="*/ 5218 h 12924"/>
                      <a:gd name="T32" fmla="*/ 9954 w 12764"/>
                      <a:gd name="T33" fmla="*/ 5218 h 12924"/>
                      <a:gd name="T34" fmla="*/ 9954 w 12764"/>
                      <a:gd name="T35" fmla="*/ 5218 h 12924"/>
                      <a:gd name="T36" fmla="*/ 9954 w 12764"/>
                      <a:gd name="T37" fmla="*/ 5218 h 12924"/>
                      <a:gd name="T38" fmla="*/ 10275 w 12764"/>
                      <a:gd name="T39" fmla="*/ 5378 h 12924"/>
                      <a:gd name="T40" fmla="*/ 9794 w 12764"/>
                      <a:gd name="T41" fmla="*/ 3131 h 12924"/>
                      <a:gd name="T42" fmla="*/ 9794 w 12764"/>
                      <a:gd name="T43" fmla="*/ 3131 h 12924"/>
                      <a:gd name="T44" fmla="*/ 9794 w 12764"/>
                      <a:gd name="T45" fmla="*/ 3131 h 12924"/>
                      <a:gd name="T46" fmla="*/ 9794 w 12764"/>
                      <a:gd name="T47" fmla="*/ 3131 h 12924"/>
                      <a:gd name="T48" fmla="*/ 9794 w 12764"/>
                      <a:gd name="T49" fmla="*/ 3131 h 12924"/>
                      <a:gd name="T50" fmla="*/ 7546 w 12764"/>
                      <a:gd name="T51" fmla="*/ 2649 h 12924"/>
                      <a:gd name="T52" fmla="*/ 7707 w 12764"/>
                      <a:gd name="T53" fmla="*/ 2970 h 12924"/>
                      <a:gd name="T54" fmla="*/ 7707 w 12764"/>
                      <a:gd name="T55" fmla="*/ 2970 h 12924"/>
                      <a:gd name="T56" fmla="*/ 7707 w 12764"/>
                      <a:gd name="T57" fmla="*/ 2970 h 12924"/>
                      <a:gd name="T58" fmla="*/ 7707 w 12764"/>
                      <a:gd name="T59" fmla="*/ 2970 h 12924"/>
                      <a:gd name="T60" fmla="*/ 7707 w 12764"/>
                      <a:gd name="T61" fmla="*/ 2970 h 12924"/>
                      <a:gd name="T62" fmla="*/ 7867 w 12764"/>
                      <a:gd name="T63" fmla="*/ 2890 h 12924"/>
                      <a:gd name="T64" fmla="*/ 8269 w 12764"/>
                      <a:gd name="T65" fmla="*/ 2810 h 12924"/>
                      <a:gd name="T66" fmla="*/ 9553 w 12764"/>
                      <a:gd name="T67" fmla="*/ 3371 h 12924"/>
                      <a:gd name="T68" fmla="*/ 10115 w 12764"/>
                      <a:gd name="T69" fmla="*/ 4656 h 12924"/>
                      <a:gd name="T70" fmla="*/ 10035 w 12764"/>
                      <a:gd name="T71" fmla="*/ 5057 h 12924"/>
                      <a:gd name="T72" fmla="*/ 9954 w 12764"/>
                      <a:gd name="T73" fmla="*/ 5218 h 12924"/>
                      <a:gd name="T74" fmla="*/ 11078 w 12764"/>
                      <a:gd name="T75" fmla="*/ 1686 h 12924"/>
                      <a:gd name="T76" fmla="*/ 11078 w 12764"/>
                      <a:gd name="T77" fmla="*/ 1686 h 12924"/>
                      <a:gd name="T78" fmla="*/ 11078 w 12764"/>
                      <a:gd name="T79" fmla="*/ 1686 h 12924"/>
                      <a:gd name="T80" fmla="*/ 11078 w 12764"/>
                      <a:gd name="T81" fmla="*/ 1686 h 12924"/>
                      <a:gd name="T82" fmla="*/ 11078 w 12764"/>
                      <a:gd name="T83" fmla="*/ 1686 h 12924"/>
                      <a:gd name="T84" fmla="*/ 7225 w 12764"/>
                      <a:gd name="T85" fmla="*/ 0 h 12924"/>
                      <a:gd name="T86" fmla="*/ 5379 w 12764"/>
                      <a:gd name="T87" fmla="*/ 401 h 12924"/>
                      <a:gd name="T88" fmla="*/ 5539 w 12764"/>
                      <a:gd name="T89" fmla="*/ 722 h 12924"/>
                      <a:gd name="T90" fmla="*/ 5539 w 12764"/>
                      <a:gd name="T91" fmla="*/ 722 h 12924"/>
                      <a:gd name="T92" fmla="*/ 5539 w 12764"/>
                      <a:gd name="T93" fmla="*/ 722 h 12924"/>
                      <a:gd name="T94" fmla="*/ 5620 w 12764"/>
                      <a:gd name="T95" fmla="*/ 722 h 12924"/>
                      <a:gd name="T96" fmla="*/ 5941 w 12764"/>
                      <a:gd name="T97" fmla="*/ 562 h 12924"/>
                      <a:gd name="T98" fmla="*/ 7145 w 12764"/>
                      <a:gd name="T99" fmla="*/ 401 h 12924"/>
                      <a:gd name="T100" fmla="*/ 10677 w 12764"/>
                      <a:gd name="T101" fmla="*/ 1926 h 12924"/>
                      <a:gd name="T102" fmla="*/ 12202 w 12764"/>
                      <a:gd name="T103" fmla="*/ 5459 h 12924"/>
                      <a:gd name="T104" fmla="*/ 12041 w 12764"/>
                      <a:gd name="T105" fmla="*/ 6663 h 12924"/>
                      <a:gd name="T106" fmla="*/ 11961 w 12764"/>
                      <a:gd name="T107" fmla="*/ 6984 h 12924"/>
                      <a:gd name="T108" fmla="*/ 11961 w 12764"/>
                      <a:gd name="T109" fmla="*/ 7064 h 12924"/>
                      <a:gd name="T110" fmla="*/ 11961 w 12764"/>
                      <a:gd name="T111" fmla="*/ 7064 h 12924"/>
                      <a:gd name="T112" fmla="*/ 11961 w 12764"/>
                      <a:gd name="T113" fmla="*/ 7064 h 12924"/>
                      <a:gd name="T114" fmla="*/ 11961 w 12764"/>
                      <a:gd name="T115" fmla="*/ 7064 h 12924"/>
                      <a:gd name="T116" fmla="*/ 12282 w 12764"/>
                      <a:gd name="T117" fmla="*/ 7225 h 12924"/>
                      <a:gd name="T118" fmla="*/ 12684 w 12764"/>
                      <a:gd name="T119" fmla="*/ 5298 h 12924"/>
                      <a:gd name="T120" fmla="*/ 11078 w 12764"/>
                      <a:gd name="T121" fmla="*/ 1686 h 129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64" h="12924">
                        <a:moveTo>
                          <a:pt x="8509" y="8268"/>
                        </a:moveTo>
                        <a:cubicBezTo>
                          <a:pt x="8349" y="8429"/>
                          <a:pt x="7466" y="9071"/>
                          <a:pt x="7225" y="9954"/>
                        </a:cubicBezTo>
                        <a:cubicBezTo>
                          <a:pt x="6262" y="9392"/>
                          <a:pt x="4335" y="8027"/>
                          <a:pt x="3372" y="5780"/>
                        </a:cubicBezTo>
                        <a:cubicBezTo>
                          <a:pt x="4175" y="5459"/>
                          <a:pt x="4737" y="4736"/>
                          <a:pt x="4817" y="4576"/>
                        </a:cubicBezTo>
                        <a:cubicBezTo>
                          <a:pt x="4817" y="4576"/>
                          <a:pt x="3613" y="2488"/>
                          <a:pt x="1606" y="1365"/>
                        </a:cubicBezTo>
                        <a:cubicBezTo>
                          <a:pt x="1606" y="1365"/>
                          <a:pt x="482" y="2167"/>
                          <a:pt x="402" y="3371"/>
                        </a:cubicBezTo>
                        <a:lnTo>
                          <a:pt x="402" y="3371"/>
                        </a:lnTo>
                        <a:cubicBezTo>
                          <a:pt x="402" y="3371"/>
                          <a:pt x="0" y="5459"/>
                          <a:pt x="3773" y="9392"/>
                        </a:cubicBezTo>
                        <a:cubicBezTo>
                          <a:pt x="6984" y="12683"/>
                          <a:pt x="8590" y="12924"/>
                          <a:pt x="9633" y="12763"/>
                        </a:cubicBezTo>
                        <a:cubicBezTo>
                          <a:pt x="9794" y="12763"/>
                          <a:pt x="9954" y="12683"/>
                          <a:pt x="10115" y="12683"/>
                        </a:cubicBezTo>
                        <a:lnTo>
                          <a:pt x="10115" y="12683"/>
                        </a:lnTo>
                        <a:lnTo>
                          <a:pt x="10115" y="12683"/>
                        </a:lnTo>
                        <a:cubicBezTo>
                          <a:pt x="11078" y="12362"/>
                          <a:pt x="11640" y="11479"/>
                          <a:pt x="11640" y="11479"/>
                        </a:cubicBezTo>
                        <a:cubicBezTo>
                          <a:pt x="10677" y="9553"/>
                          <a:pt x="8509" y="8268"/>
                          <a:pt x="8509" y="8268"/>
                        </a:cubicBezTo>
                        <a:close/>
                        <a:moveTo>
                          <a:pt x="9954" y="5218"/>
                        </a:moveTo>
                        <a:lnTo>
                          <a:pt x="9954" y="5218"/>
                        </a:lnTo>
                        <a:cubicBezTo>
                          <a:pt x="9874" y="5218"/>
                          <a:pt x="995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874" y="5218"/>
                          <a:pt x="9874" y="5218"/>
                          <a:pt x="9954" y="5218"/>
                        </a:cubicBezTo>
                        <a:cubicBezTo>
                          <a:pt x="9794" y="5459"/>
                          <a:pt x="10115" y="5619"/>
                          <a:pt x="10275" y="5378"/>
                        </a:cubicBezTo>
                        <a:cubicBezTo>
                          <a:pt x="10596" y="4576"/>
                          <a:pt x="10356" y="3693"/>
                          <a:pt x="9794" y="3131"/>
                        </a:cubicBez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lnTo>
                          <a:pt x="9794" y="3131"/>
                        </a:lnTo>
                        <a:cubicBezTo>
                          <a:pt x="9232" y="2569"/>
                          <a:pt x="8269" y="2248"/>
                          <a:pt x="7546" y="2649"/>
                        </a:cubicBezTo>
                        <a:cubicBezTo>
                          <a:pt x="7305" y="2729"/>
                          <a:pt x="7546" y="3050"/>
                          <a:pt x="7707" y="2970"/>
                        </a:cubicBez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lnTo>
                          <a:pt x="7707" y="2970"/>
                        </a:lnTo>
                        <a:cubicBezTo>
                          <a:pt x="7787" y="2970"/>
                          <a:pt x="7787" y="2970"/>
                          <a:pt x="7867" y="2890"/>
                        </a:cubicBezTo>
                        <a:cubicBezTo>
                          <a:pt x="8028" y="2890"/>
                          <a:pt x="8108" y="2810"/>
                          <a:pt x="8269" y="2810"/>
                        </a:cubicBezTo>
                        <a:cubicBezTo>
                          <a:pt x="8750" y="2810"/>
                          <a:pt x="9152" y="3050"/>
                          <a:pt x="9553" y="3371"/>
                        </a:cubicBezTo>
                        <a:cubicBezTo>
                          <a:pt x="9874" y="3693"/>
                          <a:pt x="10115" y="4174"/>
                          <a:pt x="10115" y="4656"/>
                        </a:cubicBezTo>
                        <a:cubicBezTo>
                          <a:pt x="10115" y="4816"/>
                          <a:pt x="10115" y="4977"/>
                          <a:pt x="10035" y="5057"/>
                        </a:cubicBezTo>
                        <a:cubicBezTo>
                          <a:pt x="9954" y="5137"/>
                          <a:pt x="9954" y="5137"/>
                          <a:pt x="9954" y="5218"/>
                        </a:cubicBezTo>
                        <a:close/>
                        <a:moveTo>
                          <a:pt x="11078" y="1686"/>
                        </a:moveTo>
                        <a:lnTo>
                          <a:pt x="11078" y="1686"/>
                        </a:lnTo>
                        <a:lnTo>
                          <a:pt x="11078" y="1686"/>
                        </a:lnTo>
                        <a:lnTo>
                          <a:pt x="11078" y="1686"/>
                        </a:lnTo>
                        <a:cubicBezTo>
                          <a:pt x="11078" y="1605"/>
                          <a:pt x="11078" y="1605"/>
                          <a:pt x="11078" y="1686"/>
                        </a:cubicBezTo>
                        <a:cubicBezTo>
                          <a:pt x="10035" y="642"/>
                          <a:pt x="8670" y="0"/>
                          <a:pt x="7225" y="0"/>
                        </a:cubicBezTo>
                        <a:cubicBezTo>
                          <a:pt x="6583" y="0"/>
                          <a:pt x="5941" y="80"/>
                          <a:pt x="5379" y="401"/>
                        </a:cubicBezTo>
                        <a:cubicBezTo>
                          <a:pt x="5138" y="482"/>
                          <a:pt x="5298" y="803"/>
                          <a:pt x="5539" y="722"/>
                        </a:cubicBezTo>
                        <a:lnTo>
                          <a:pt x="5539" y="722"/>
                        </a:lnTo>
                        <a:lnTo>
                          <a:pt x="5539" y="722"/>
                        </a:lnTo>
                        <a:lnTo>
                          <a:pt x="5620" y="722"/>
                        </a:lnTo>
                        <a:cubicBezTo>
                          <a:pt x="5780" y="642"/>
                          <a:pt x="5860" y="642"/>
                          <a:pt x="5941" y="562"/>
                        </a:cubicBezTo>
                        <a:cubicBezTo>
                          <a:pt x="6342" y="482"/>
                          <a:pt x="6743" y="401"/>
                          <a:pt x="7145" y="401"/>
                        </a:cubicBezTo>
                        <a:cubicBezTo>
                          <a:pt x="8509" y="401"/>
                          <a:pt x="9794" y="963"/>
                          <a:pt x="10677" y="1926"/>
                        </a:cubicBezTo>
                        <a:cubicBezTo>
                          <a:pt x="11640" y="2890"/>
                          <a:pt x="12202" y="4094"/>
                          <a:pt x="12202" y="5459"/>
                        </a:cubicBezTo>
                        <a:cubicBezTo>
                          <a:pt x="12202" y="5860"/>
                          <a:pt x="12122" y="6261"/>
                          <a:pt x="12041" y="6663"/>
                        </a:cubicBezTo>
                        <a:cubicBezTo>
                          <a:pt x="12041" y="6823"/>
                          <a:pt x="11961" y="6903"/>
                          <a:pt x="11961" y="6984"/>
                        </a:cubicBez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lnTo>
                          <a:pt x="11961" y="7064"/>
                        </a:lnTo>
                        <a:cubicBezTo>
                          <a:pt x="11881" y="7305"/>
                          <a:pt x="12202" y="7465"/>
                          <a:pt x="12282" y="7225"/>
                        </a:cubicBezTo>
                        <a:cubicBezTo>
                          <a:pt x="12523" y="6663"/>
                          <a:pt x="12684" y="5940"/>
                          <a:pt x="12684" y="5298"/>
                        </a:cubicBezTo>
                        <a:cubicBezTo>
                          <a:pt x="12764" y="4014"/>
                          <a:pt x="12122" y="2729"/>
                          <a:pt x="11078" y="16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文本框 33"/>
                <p:cNvSpPr txBox="1"/>
                <p:nvPr/>
              </p:nvSpPr>
              <p:spPr>
                <a:xfrm>
                  <a:off x="6202680" y="3466808"/>
                  <a:ext cx="1150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dirty="0">
                      <a:latin typeface="+mn-ea"/>
                    </a:rPr>
                    <a:t>24H</a:t>
                  </a:r>
                  <a:r>
                    <a:rPr lang="zh-CN" altLang="en-US" dirty="0">
                      <a:latin typeface="+mn-ea"/>
                    </a:rPr>
                    <a:t>在线</a:t>
                  </a:r>
                  <a:endParaRPr lang="en-US" altLang="zh-CN" sz="1400" dirty="0">
                    <a:latin typeface="+mn-ea"/>
                  </a:endParaRPr>
                </a:p>
              </p:txBody>
            </p:sp>
          </p:grpSp>
        </p:grpSp>
        <p:sp>
          <p:nvSpPr>
            <p:cNvPr id="40" name="圆角矩形 39"/>
            <p:cNvSpPr/>
            <p:nvPr/>
          </p:nvSpPr>
          <p:spPr>
            <a:xfrm>
              <a:off x="5559494" y="2540953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椭圆 40"/>
            <p:cNvSpPr/>
            <p:nvPr/>
          </p:nvSpPr>
          <p:spPr>
            <a:xfrm>
              <a:off x="6291332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56"/>
            <p:cNvSpPr txBox="1"/>
            <p:nvPr/>
          </p:nvSpPr>
          <p:spPr>
            <a:xfrm>
              <a:off x="5752659" y="3417504"/>
              <a:ext cx="163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+mn-ea"/>
                </a:rPr>
                <a:t>识别准确率高</a:t>
              </a:r>
              <a:endParaRPr lang="en-US" altLang="zh-CN" sz="1400" b="1" dirty="0">
                <a:latin typeface="+mn-ea"/>
              </a:endParaRPr>
            </a:p>
          </p:txBody>
        </p:sp>
        <p:sp>
          <p:nvSpPr>
            <p:cNvPr id="43" name="文本框 52"/>
            <p:cNvSpPr txBox="1"/>
            <p:nvPr/>
          </p:nvSpPr>
          <p:spPr>
            <a:xfrm>
              <a:off x="7197439" y="3423580"/>
              <a:ext cx="145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+mn-ea"/>
                </a:rPr>
                <a:t>转写速度快</a:t>
              </a:r>
              <a:endParaRPr lang="en-US" altLang="zh-CN" sz="1400" b="1" dirty="0">
                <a:latin typeface="+mn-ea"/>
              </a:endParaRPr>
            </a:p>
          </p:txBody>
        </p:sp>
        <p:sp>
          <p:nvSpPr>
            <p:cNvPr id="44" name="文本框 48"/>
            <p:cNvSpPr txBox="1"/>
            <p:nvPr/>
          </p:nvSpPr>
          <p:spPr>
            <a:xfrm>
              <a:off x="8615140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+mn-ea"/>
                </a:rPr>
                <a:t>安全性高</a:t>
              </a:r>
              <a:endParaRPr lang="en-US" altLang="zh-CN" b="1" dirty="0">
                <a:latin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902764" y="3411428"/>
              <a:ext cx="1150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+mn-ea"/>
                </a:rPr>
                <a:t>兼容性强</a:t>
              </a:r>
              <a:endParaRPr lang="en-US" altLang="zh-CN" sz="1400" b="1" dirty="0">
                <a:latin typeface="+mn-ea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578956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/>
            <p:cNvSpPr/>
            <p:nvPr/>
          </p:nvSpPr>
          <p:spPr>
            <a:xfrm>
              <a:off x="8866580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0154204" y="2726474"/>
              <a:ext cx="647146" cy="6471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559494" y="4233237"/>
            <a:ext cx="5973694" cy="1425328"/>
            <a:chOff x="5559494" y="4233237"/>
            <a:chExt cx="5973694" cy="1425328"/>
          </a:xfrm>
        </p:grpSpPr>
        <p:sp>
          <p:nvSpPr>
            <p:cNvPr id="81" name="圆角矩形 80"/>
            <p:cNvSpPr/>
            <p:nvPr/>
          </p:nvSpPr>
          <p:spPr>
            <a:xfrm>
              <a:off x="5559494" y="4233237"/>
              <a:ext cx="5973694" cy="1425328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文本框 67"/>
            <p:cNvSpPr txBox="1"/>
            <p:nvPr/>
          </p:nvSpPr>
          <p:spPr>
            <a:xfrm>
              <a:off x="5830564" y="4580513"/>
              <a:ext cx="5431555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defRPr/>
              </a:pPr>
              <a:r>
                <a:rPr lang="en-US" altLang="zh-CN" dirty="0">
                  <a:latin typeface="+mn-ea"/>
                </a:rPr>
                <a:t>1</a:t>
              </a:r>
              <a:r>
                <a:rPr lang="zh-CN" altLang="en-US" dirty="0">
                  <a:latin typeface="+mn-ea"/>
                </a:rPr>
                <a:t>小时音频最快可</a:t>
              </a:r>
              <a:r>
                <a:rPr lang="en-US" altLang="zh-CN" dirty="0">
                  <a:latin typeface="+mn-ea"/>
                </a:rPr>
                <a:t>3</a:t>
              </a:r>
              <a:r>
                <a:rPr lang="zh-CN" altLang="en-US" dirty="0">
                  <a:latin typeface="+mn-ea"/>
                </a:rPr>
                <a:t>分钟出稿；产品支持离线使用，支持</a:t>
              </a:r>
              <a:r>
                <a:rPr lang="en-US" altLang="zh-CN" dirty="0">
                  <a:latin typeface="+mn-ea"/>
                </a:rPr>
                <a:t>Linux</a:t>
              </a:r>
              <a:r>
                <a:rPr lang="zh-CN" altLang="en-US" dirty="0">
                  <a:latin typeface="+mn-ea"/>
                </a:rPr>
                <a:t>或</a:t>
              </a:r>
              <a:r>
                <a:rPr lang="en-US" altLang="zh-CN" dirty="0">
                  <a:latin typeface="+mn-ea"/>
                </a:rPr>
                <a:t>Windows</a:t>
              </a:r>
              <a:r>
                <a:rPr lang="zh-CN" altLang="en-US" dirty="0">
                  <a:latin typeface="+mn-ea"/>
                </a:rPr>
                <a:t>系统。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1315632" y="5479532"/>
              <a:ext cx="91094" cy="9109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4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9" y="1642079"/>
            <a:ext cx="391693" cy="39169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28" y="2874276"/>
            <a:ext cx="379753" cy="37975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81" y="2937934"/>
            <a:ext cx="285750" cy="28575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00" y="2907172"/>
            <a:ext cx="298466" cy="298466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40" y="2874276"/>
            <a:ext cx="358426" cy="358426"/>
          </a:xfrm>
          <a:prstGeom prst="rect">
            <a:avLst/>
          </a:prstGeom>
        </p:spPr>
      </p:pic>
      <p:sp>
        <p:nvSpPr>
          <p:cNvPr id="89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产品优势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660400" y="1493520"/>
            <a:ext cx="10872788" cy="4513254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文本框 3"/>
          <p:cNvSpPr txBox="1"/>
          <p:nvPr/>
        </p:nvSpPr>
        <p:spPr>
          <a:xfrm>
            <a:off x="1077448" y="2282246"/>
            <a:ext cx="6122138" cy="72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全程本机录制会议音频并转写为文字，避免人为理解偏差及音频外传。</a:t>
            </a:r>
            <a:endParaRPr lang="en-US" altLang="zh-CN" sz="1800" dirty="0"/>
          </a:p>
        </p:txBody>
      </p:sp>
      <p:cxnSp>
        <p:nvCxnSpPr>
          <p:cNvPr id="54" name="直线连接符 7"/>
          <p:cNvCxnSpPr/>
          <p:nvPr/>
        </p:nvCxnSpPr>
        <p:spPr>
          <a:xfrm>
            <a:off x="760118" y="3721541"/>
            <a:ext cx="824547" cy="0"/>
          </a:xfrm>
          <a:prstGeom prst="line">
            <a:avLst/>
          </a:prstGeom>
          <a:ln w="25400">
            <a:solidFill>
              <a:schemeClr val="accent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963478" y="1672089"/>
            <a:ext cx="2202773" cy="523220"/>
            <a:chOff x="1136333" y="4442851"/>
            <a:chExt cx="2620549" cy="523220"/>
          </a:xfrm>
        </p:grpSpPr>
        <p:sp>
          <p:nvSpPr>
            <p:cNvPr id="56" name="圆角矩形 55"/>
            <p:cNvSpPr/>
            <p:nvPr/>
          </p:nvSpPr>
          <p:spPr>
            <a:xfrm>
              <a:off x="1136333" y="4442851"/>
              <a:ext cx="2620549" cy="5232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9"/>
            <p:cNvSpPr txBox="1"/>
            <p:nvPr/>
          </p:nvSpPr>
          <p:spPr>
            <a:xfrm>
              <a:off x="1220946" y="4543863"/>
              <a:ext cx="23749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01.</a:t>
              </a:r>
              <a:r>
                <a:rPr lang="zh-CN" altLang="en-US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数据安全准确</a:t>
              </a:r>
            </a:p>
          </p:txBody>
        </p:sp>
      </p:grpSp>
      <p:sp>
        <p:nvSpPr>
          <p:cNvPr id="58" name="标题 5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产品价值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592942" y="1054110"/>
            <a:ext cx="4599058" cy="2687899"/>
            <a:chOff x="7592942" y="1054110"/>
            <a:chExt cx="4599058" cy="2687899"/>
          </a:xfrm>
        </p:grpSpPr>
        <p:pic>
          <p:nvPicPr>
            <p:cNvPr id="65" name="图片 6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222"/>
            <a:stretch>
              <a:fillRect/>
            </a:stretch>
          </p:blipFill>
          <p:spPr>
            <a:xfrm>
              <a:off x="7592942" y="1054110"/>
              <a:ext cx="4599058" cy="2687899"/>
            </a:xfrm>
            <a:custGeom>
              <a:avLst/>
              <a:gdLst>
                <a:gd name="connsiteX0" fmla="*/ 193341 w 4599058"/>
                <a:gd name="connsiteY0" fmla="*/ 0 h 2687899"/>
                <a:gd name="connsiteX1" fmla="*/ 4510253 w 4599058"/>
                <a:gd name="connsiteY1" fmla="*/ 0 h 2687899"/>
                <a:gd name="connsiteX2" fmla="*/ 4585510 w 4599058"/>
                <a:gd name="connsiteY2" fmla="*/ 15194 h 2687899"/>
                <a:gd name="connsiteX3" fmla="*/ 4599058 w 4599058"/>
                <a:gd name="connsiteY3" fmla="*/ 24328 h 2687899"/>
                <a:gd name="connsiteX4" fmla="*/ 4599058 w 4599058"/>
                <a:gd name="connsiteY4" fmla="*/ 2663571 h 2687899"/>
                <a:gd name="connsiteX5" fmla="*/ 4585510 w 4599058"/>
                <a:gd name="connsiteY5" fmla="*/ 2672705 h 2687899"/>
                <a:gd name="connsiteX6" fmla="*/ 4510253 w 4599058"/>
                <a:gd name="connsiteY6" fmla="*/ 2687899 h 2687899"/>
                <a:gd name="connsiteX7" fmla="*/ 193341 w 4599058"/>
                <a:gd name="connsiteY7" fmla="*/ 2687899 h 2687899"/>
                <a:gd name="connsiteX8" fmla="*/ 0 w 4599058"/>
                <a:gd name="connsiteY8" fmla="*/ 2494558 h 2687899"/>
                <a:gd name="connsiteX9" fmla="*/ 0 w 4599058"/>
                <a:gd name="connsiteY9" fmla="*/ 193341 h 2687899"/>
                <a:gd name="connsiteX10" fmla="*/ 193341 w 4599058"/>
                <a:gd name="connsiteY10" fmla="*/ 0 h 26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9058" h="2687899">
                  <a:moveTo>
                    <a:pt x="193341" y="0"/>
                  </a:moveTo>
                  <a:lnTo>
                    <a:pt x="4510253" y="0"/>
                  </a:lnTo>
                  <a:cubicBezTo>
                    <a:pt x="4536948" y="0"/>
                    <a:pt x="4562379" y="5410"/>
                    <a:pt x="4585510" y="15194"/>
                  </a:cubicBezTo>
                  <a:lnTo>
                    <a:pt x="4599058" y="24328"/>
                  </a:lnTo>
                  <a:lnTo>
                    <a:pt x="4599058" y="2663571"/>
                  </a:lnTo>
                  <a:lnTo>
                    <a:pt x="4585510" y="2672705"/>
                  </a:lnTo>
                  <a:cubicBezTo>
                    <a:pt x="4562379" y="2682489"/>
                    <a:pt x="4536948" y="2687899"/>
                    <a:pt x="4510253" y="2687899"/>
                  </a:cubicBezTo>
                  <a:lnTo>
                    <a:pt x="193341" y="2687899"/>
                  </a:lnTo>
                  <a:cubicBezTo>
                    <a:pt x="86562" y="2687899"/>
                    <a:pt x="0" y="2601337"/>
                    <a:pt x="0" y="2494558"/>
                  </a:cubicBezTo>
                  <a:lnTo>
                    <a:pt x="0" y="193341"/>
                  </a:lnTo>
                  <a:cubicBezTo>
                    <a:pt x="0" y="86562"/>
                    <a:pt x="86562" y="0"/>
                    <a:pt x="193341" y="0"/>
                  </a:cubicBezTo>
                  <a:close/>
                </a:path>
              </a:pathLst>
            </a:custGeom>
            <a:effectLst>
              <a:outerShdw blurRad="304800" dist="38100" dir="8100000" algn="tr" rotWithShape="0">
                <a:schemeClr val="accent3">
                  <a:alpha val="20000"/>
                </a:schemeClr>
              </a:outerShdw>
            </a:effectLst>
          </p:spPr>
        </p:pic>
        <p:sp>
          <p:nvSpPr>
            <p:cNvPr id="66" name="任意形状 93"/>
            <p:cNvSpPr/>
            <p:nvPr/>
          </p:nvSpPr>
          <p:spPr>
            <a:xfrm>
              <a:off x="7592942" y="1054110"/>
              <a:ext cx="4599058" cy="2687899"/>
            </a:xfrm>
            <a:custGeom>
              <a:avLst/>
              <a:gdLst>
                <a:gd name="connsiteX0" fmla="*/ 193341 w 4599058"/>
                <a:gd name="connsiteY0" fmla="*/ 0 h 2687899"/>
                <a:gd name="connsiteX1" fmla="*/ 4510253 w 4599058"/>
                <a:gd name="connsiteY1" fmla="*/ 0 h 2687899"/>
                <a:gd name="connsiteX2" fmla="*/ 4585510 w 4599058"/>
                <a:gd name="connsiteY2" fmla="*/ 15194 h 2687899"/>
                <a:gd name="connsiteX3" fmla="*/ 4599058 w 4599058"/>
                <a:gd name="connsiteY3" fmla="*/ 24328 h 2687899"/>
                <a:gd name="connsiteX4" fmla="*/ 4599058 w 4599058"/>
                <a:gd name="connsiteY4" fmla="*/ 2663571 h 2687899"/>
                <a:gd name="connsiteX5" fmla="*/ 4585510 w 4599058"/>
                <a:gd name="connsiteY5" fmla="*/ 2672705 h 2687899"/>
                <a:gd name="connsiteX6" fmla="*/ 4510253 w 4599058"/>
                <a:gd name="connsiteY6" fmla="*/ 2687899 h 2687899"/>
                <a:gd name="connsiteX7" fmla="*/ 193341 w 4599058"/>
                <a:gd name="connsiteY7" fmla="*/ 2687899 h 2687899"/>
                <a:gd name="connsiteX8" fmla="*/ 0 w 4599058"/>
                <a:gd name="connsiteY8" fmla="*/ 2494558 h 2687899"/>
                <a:gd name="connsiteX9" fmla="*/ 0 w 4599058"/>
                <a:gd name="connsiteY9" fmla="*/ 193341 h 2687899"/>
                <a:gd name="connsiteX10" fmla="*/ 193341 w 4599058"/>
                <a:gd name="connsiteY10" fmla="*/ 0 h 26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9058" h="2687899">
                  <a:moveTo>
                    <a:pt x="193341" y="0"/>
                  </a:moveTo>
                  <a:lnTo>
                    <a:pt x="4510253" y="0"/>
                  </a:lnTo>
                  <a:cubicBezTo>
                    <a:pt x="4536948" y="0"/>
                    <a:pt x="4562379" y="5410"/>
                    <a:pt x="4585510" y="15194"/>
                  </a:cubicBezTo>
                  <a:lnTo>
                    <a:pt x="4599058" y="24328"/>
                  </a:lnTo>
                  <a:lnTo>
                    <a:pt x="4599058" y="2663571"/>
                  </a:lnTo>
                  <a:lnTo>
                    <a:pt x="4585510" y="2672705"/>
                  </a:lnTo>
                  <a:cubicBezTo>
                    <a:pt x="4562379" y="2682489"/>
                    <a:pt x="4536948" y="2687899"/>
                    <a:pt x="4510253" y="2687899"/>
                  </a:cubicBezTo>
                  <a:lnTo>
                    <a:pt x="193341" y="2687899"/>
                  </a:lnTo>
                  <a:cubicBezTo>
                    <a:pt x="86562" y="2687899"/>
                    <a:pt x="0" y="2601337"/>
                    <a:pt x="0" y="2494558"/>
                  </a:cubicBezTo>
                  <a:lnTo>
                    <a:pt x="0" y="193341"/>
                  </a:lnTo>
                  <a:cubicBezTo>
                    <a:pt x="0" y="86562"/>
                    <a:pt x="86562" y="0"/>
                    <a:pt x="193341" y="0"/>
                  </a:cubicBez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592942" y="3947777"/>
            <a:ext cx="4599058" cy="2687899"/>
            <a:chOff x="7592942" y="3947777"/>
            <a:chExt cx="4599058" cy="2687899"/>
          </a:xfrm>
        </p:grpSpPr>
        <p:pic>
          <p:nvPicPr>
            <p:cNvPr id="68" name="图片 6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222"/>
            <a:stretch>
              <a:fillRect/>
            </a:stretch>
          </p:blipFill>
          <p:spPr>
            <a:xfrm>
              <a:off x="7592942" y="3947777"/>
              <a:ext cx="4599058" cy="2687899"/>
            </a:xfrm>
            <a:custGeom>
              <a:avLst/>
              <a:gdLst>
                <a:gd name="connsiteX0" fmla="*/ 193341 w 4599058"/>
                <a:gd name="connsiteY0" fmla="*/ 0 h 2687899"/>
                <a:gd name="connsiteX1" fmla="*/ 4510253 w 4599058"/>
                <a:gd name="connsiteY1" fmla="*/ 0 h 2687899"/>
                <a:gd name="connsiteX2" fmla="*/ 4585510 w 4599058"/>
                <a:gd name="connsiteY2" fmla="*/ 15194 h 2687899"/>
                <a:gd name="connsiteX3" fmla="*/ 4599058 w 4599058"/>
                <a:gd name="connsiteY3" fmla="*/ 24328 h 2687899"/>
                <a:gd name="connsiteX4" fmla="*/ 4599058 w 4599058"/>
                <a:gd name="connsiteY4" fmla="*/ 2663571 h 2687899"/>
                <a:gd name="connsiteX5" fmla="*/ 4585510 w 4599058"/>
                <a:gd name="connsiteY5" fmla="*/ 2672706 h 2687899"/>
                <a:gd name="connsiteX6" fmla="*/ 4510253 w 4599058"/>
                <a:gd name="connsiteY6" fmla="*/ 2687899 h 2687899"/>
                <a:gd name="connsiteX7" fmla="*/ 193341 w 4599058"/>
                <a:gd name="connsiteY7" fmla="*/ 2687899 h 2687899"/>
                <a:gd name="connsiteX8" fmla="*/ 0 w 4599058"/>
                <a:gd name="connsiteY8" fmla="*/ 2494558 h 2687899"/>
                <a:gd name="connsiteX9" fmla="*/ 0 w 4599058"/>
                <a:gd name="connsiteY9" fmla="*/ 193341 h 2687899"/>
                <a:gd name="connsiteX10" fmla="*/ 193341 w 4599058"/>
                <a:gd name="connsiteY10" fmla="*/ 0 h 26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9058" h="2687899">
                  <a:moveTo>
                    <a:pt x="193341" y="0"/>
                  </a:moveTo>
                  <a:lnTo>
                    <a:pt x="4510253" y="0"/>
                  </a:lnTo>
                  <a:cubicBezTo>
                    <a:pt x="4536948" y="0"/>
                    <a:pt x="4562379" y="5410"/>
                    <a:pt x="4585510" y="15194"/>
                  </a:cubicBezTo>
                  <a:lnTo>
                    <a:pt x="4599058" y="24328"/>
                  </a:lnTo>
                  <a:lnTo>
                    <a:pt x="4599058" y="2663571"/>
                  </a:lnTo>
                  <a:lnTo>
                    <a:pt x="4585510" y="2672706"/>
                  </a:lnTo>
                  <a:cubicBezTo>
                    <a:pt x="4562379" y="2682489"/>
                    <a:pt x="4536948" y="2687899"/>
                    <a:pt x="4510253" y="2687899"/>
                  </a:cubicBezTo>
                  <a:lnTo>
                    <a:pt x="193341" y="2687899"/>
                  </a:lnTo>
                  <a:cubicBezTo>
                    <a:pt x="86562" y="2687899"/>
                    <a:pt x="0" y="2601337"/>
                    <a:pt x="0" y="2494558"/>
                  </a:cubicBezTo>
                  <a:lnTo>
                    <a:pt x="0" y="193341"/>
                  </a:lnTo>
                  <a:cubicBezTo>
                    <a:pt x="0" y="86562"/>
                    <a:pt x="86562" y="0"/>
                    <a:pt x="193341" y="0"/>
                  </a:cubicBezTo>
                  <a:close/>
                </a:path>
              </a:pathLst>
            </a:custGeom>
            <a:effectLst>
              <a:outerShdw blurRad="304800" dist="38100" dir="8100000" algn="tr" rotWithShape="0">
                <a:schemeClr val="accent3">
                  <a:alpha val="20000"/>
                </a:schemeClr>
              </a:outerShdw>
            </a:effectLst>
          </p:spPr>
        </p:pic>
        <p:sp>
          <p:nvSpPr>
            <p:cNvPr id="69" name="任意形状 97"/>
            <p:cNvSpPr/>
            <p:nvPr/>
          </p:nvSpPr>
          <p:spPr>
            <a:xfrm>
              <a:off x="7592942" y="3947777"/>
              <a:ext cx="4599058" cy="2687899"/>
            </a:xfrm>
            <a:custGeom>
              <a:avLst/>
              <a:gdLst>
                <a:gd name="connsiteX0" fmla="*/ 193341 w 4599058"/>
                <a:gd name="connsiteY0" fmla="*/ 0 h 2687899"/>
                <a:gd name="connsiteX1" fmla="*/ 4510253 w 4599058"/>
                <a:gd name="connsiteY1" fmla="*/ 0 h 2687899"/>
                <a:gd name="connsiteX2" fmla="*/ 4585510 w 4599058"/>
                <a:gd name="connsiteY2" fmla="*/ 15194 h 2687899"/>
                <a:gd name="connsiteX3" fmla="*/ 4599058 w 4599058"/>
                <a:gd name="connsiteY3" fmla="*/ 24328 h 2687899"/>
                <a:gd name="connsiteX4" fmla="*/ 4599058 w 4599058"/>
                <a:gd name="connsiteY4" fmla="*/ 2663571 h 2687899"/>
                <a:gd name="connsiteX5" fmla="*/ 4585510 w 4599058"/>
                <a:gd name="connsiteY5" fmla="*/ 2672706 h 2687899"/>
                <a:gd name="connsiteX6" fmla="*/ 4510253 w 4599058"/>
                <a:gd name="connsiteY6" fmla="*/ 2687899 h 2687899"/>
                <a:gd name="connsiteX7" fmla="*/ 193341 w 4599058"/>
                <a:gd name="connsiteY7" fmla="*/ 2687899 h 2687899"/>
                <a:gd name="connsiteX8" fmla="*/ 0 w 4599058"/>
                <a:gd name="connsiteY8" fmla="*/ 2494558 h 2687899"/>
                <a:gd name="connsiteX9" fmla="*/ 0 w 4599058"/>
                <a:gd name="connsiteY9" fmla="*/ 193341 h 2687899"/>
                <a:gd name="connsiteX10" fmla="*/ 193341 w 4599058"/>
                <a:gd name="connsiteY10" fmla="*/ 0 h 26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9058" h="2687899">
                  <a:moveTo>
                    <a:pt x="193341" y="0"/>
                  </a:moveTo>
                  <a:lnTo>
                    <a:pt x="4510253" y="0"/>
                  </a:lnTo>
                  <a:cubicBezTo>
                    <a:pt x="4536948" y="0"/>
                    <a:pt x="4562379" y="5410"/>
                    <a:pt x="4585510" y="15194"/>
                  </a:cubicBezTo>
                  <a:lnTo>
                    <a:pt x="4599058" y="24328"/>
                  </a:lnTo>
                  <a:lnTo>
                    <a:pt x="4599058" y="2663571"/>
                  </a:lnTo>
                  <a:lnTo>
                    <a:pt x="4585510" y="2672706"/>
                  </a:lnTo>
                  <a:cubicBezTo>
                    <a:pt x="4562379" y="2682489"/>
                    <a:pt x="4536948" y="2687899"/>
                    <a:pt x="4510253" y="2687899"/>
                  </a:cubicBezTo>
                  <a:lnTo>
                    <a:pt x="193341" y="2687899"/>
                  </a:lnTo>
                  <a:cubicBezTo>
                    <a:pt x="86562" y="2687899"/>
                    <a:pt x="0" y="2601337"/>
                    <a:pt x="0" y="2494558"/>
                  </a:cubicBezTo>
                  <a:lnTo>
                    <a:pt x="0" y="193341"/>
                  </a:lnTo>
                  <a:cubicBezTo>
                    <a:pt x="0" y="86562"/>
                    <a:pt x="86562" y="0"/>
                    <a:pt x="193341" y="0"/>
                  </a:cubicBez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92942" y="0"/>
            <a:ext cx="4599058" cy="848341"/>
            <a:chOff x="7592942" y="0"/>
            <a:chExt cx="4599058" cy="848341"/>
          </a:xfrm>
        </p:grpSpPr>
        <p:pic>
          <p:nvPicPr>
            <p:cNvPr id="72" name="图片 7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8439" r="2222"/>
            <a:stretch>
              <a:fillRect/>
            </a:stretch>
          </p:blipFill>
          <p:spPr>
            <a:xfrm>
              <a:off x="7592942" y="0"/>
              <a:ext cx="4599058" cy="848341"/>
            </a:xfrm>
            <a:custGeom>
              <a:avLst/>
              <a:gdLst>
                <a:gd name="connsiteX0" fmla="*/ 0 w 4599058"/>
                <a:gd name="connsiteY0" fmla="*/ 0 h 848341"/>
                <a:gd name="connsiteX1" fmla="*/ 4599058 w 4599058"/>
                <a:gd name="connsiteY1" fmla="*/ 0 h 848341"/>
                <a:gd name="connsiteX2" fmla="*/ 4599058 w 4599058"/>
                <a:gd name="connsiteY2" fmla="*/ 824013 h 848341"/>
                <a:gd name="connsiteX3" fmla="*/ 4585510 w 4599058"/>
                <a:gd name="connsiteY3" fmla="*/ 833147 h 848341"/>
                <a:gd name="connsiteX4" fmla="*/ 4510253 w 4599058"/>
                <a:gd name="connsiteY4" fmla="*/ 848341 h 848341"/>
                <a:gd name="connsiteX5" fmla="*/ 193341 w 4599058"/>
                <a:gd name="connsiteY5" fmla="*/ 848341 h 848341"/>
                <a:gd name="connsiteX6" fmla="*/ 0 w 4599058"/>
                <a:gd name="connsiteY6" fmla="*/ 655000 h 84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9058" h="848341">
                  <a:moveTo>
                    <a:pt x="0" y="0"/>
                  </a:moveTo>
                  <a:lnTo>
                    <a:pt x="4599058" y="0"/>
                  </a:lnTo>
                  <a:lnTo>
                    <a:pt x="4599058" y="824013"/>
                  </a:lnTo>
                  <a:lnTo>
                    <a:pt x="4585510" y="833147"/>
                  </a:lnTo>
                  <a:cubicBezTo>
                    <a:pt x="4562379" y="842931"/>
                    <a:pt x="4536948" y="848341"/>
                    <a:pt x="4510253" y="848341"/>
                  </a:cubicBezTo>
                  <a:lnTo>
                    <a:pt x="193341" y="848341"/>
                  </a:lnTo>
                  <a:cubicBezTo>
                    <a:pt x="86562" y="848341"/>
                    <a:pt x="0" y="761779"/>
                    <a:pt x="0" y="655000"/>
                  </a:cubicBezTo>
                  <a:close/>
                </a:path>
              </a:pathLst>
            </a:custGeom>
            <a:effectLst>
              <a:outerShdw blurRad="304800" dist="38100" dir="8100000" algn="tr" rotWithShape="0">
                <a:schemeClr val="accent3">
                  <a:alpha val="20000"/>
                </a:schemeClr>
              </a:outerShdw>
            </a:effectLst>
          </p:spPr>
        </p:pic>
        <p:sp>
          <p:nvSpPr>
            <p:cNvPr id="76" name="任意形状 89"/>
            <p:cNvSpPr/>
            <p:nvPr/>
          </p:nvSpPr>
          <p:spPr>
            <a:xfrm>
              <a:off x="7592942" y="0"/>
              <a:ext cx="4599058" cy="848341"/>
            </a:xfrm>
            <a:custGeom>
              <a:avLst/>
              <a:gdLst>
                <a:gd name="connsiteX0" fmla="*/ 0 w 4599058"/>
                <a:gd name="connsiteY0" fmla="*/ 0 h 848341"/>
                <a:gd name="connsiteX1" fmla="*/ 4599058 w 4599058"/>
                <a:gd name="connsiteY1" fmla="*/ 0 h 848341"/>
                <a:gd name="connsiteX2" fmla="*/ 4599058 w 4599058"/>
                <a:gd name="connsiteY2" fmla="*/ 824013 h 848341"/>
                <a:gd name="connsiteX3" fmla="*/ 4585510 w 4599058"/>
                <a:gd name="connsiteY3" fmla="*/ 833147 h 848341"/>
                <a:gd name="connsiteX4" fmla="*/ 4510253 w 4599058"/>
                <a:gd name="connsiteY4" fmla="*/ 848341 h 848341"/>
                <a:gd name="connsiteX5" fmla="*/ 193341 w 4599058"/>
                <a:gd name="connsiteY5" fmla="*/ 848341 h 848341"/>
                <a:gd name="connsiteX6" fmla="*/ 0 w 4599058"/>
                <a:gd name="connsiteY6" fmla="*/ 655000 h 84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9058" h="848341">
                  <a:moveTo>
                    <a:pt x="0" y="0"/>
                  </a:moveTo>
                  <a:lnTo>
                    <a:pt x="4599058" y="0"/>
                  </a:lnTo>
                  <a:lnTo>
                    <a:pt x="4599058" y="824013"/>
                  </a:lnTo>
                  <a:lnTo>
                    <a:pt x="4585510" y="833147"/>
                  </a:lnTo>
                  <a:cubicBezTo>
                    <a:pt x="4562379" y="842931"/>
                    <a:pt x="4536948" y="848341"/>
                    <a:pt x="4510253" y="848341"/>
                  </a:cubicBezTo>
                  <a:lnTo>
                    <a:pt x="193341" y="848341"/>
                  </a:lnTo>
                  <a:cubicBezTo>
                    <a:pt x="86562" y="848341"/>
                    <a:pt x="0" y="761779"/>
                    <a:pt x="0" y="655000"/>
                  </a:cubicBezTo>
                  <a:close/>
                </a:path>
              </a:pathLst>
            </a:custGeom>
            <a:solidFill>
              <a:schemeClr val="accent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0" name="任意形状 58"/>
          <p:cNvSpPr/>
          <p:nvPr/>
        </p:nvSpPr>
        <p:spPr>
          <a:xfrm>
            <a:off x="7090491" y="2184759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963478" y="3084099"/>
            <a:ext cx="2202773" cy="523220"/>
            <a:chOff x="1136333" y="4442851"/>
            <a:chExt cx="2620549" cy="523220"/>
          </a:xfrm>
        </p:grpSpPr>
        <p:sp>
          <p:nvSpPr>
            <p:cNvPr id="91" name="圆角矩形 90"/>
            <p:cNvSpPr/>
            <p:nvPr/>
          </p:nvSpPr>
          <p:spPr>
            <a:xfrm>
              <a:off x="1136333" y="4442851"/>
              <a:ext cx="2620549" cy="5232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文本框 13"/>
            <p:cNvSpPr txBox="1"/>
            <p:nvPr/>
          </p:nvSpPr>
          <p:spPr>
            <a:xfrm>
              <a:off x="1220946" y="4543863"/>
              <a:ext cx="23749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02.</a:t>
              </a:r>
              <a:r>
                <a:rPr lang="zh-CN" altLang="en-US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优化参会体验</a:t>
              </a:r>
            </a:p>
          </p:txBody>
        </p:sp>
      </p:grpSp>
      <p:sp>
        <p:nvSpPr>
          <p:cNvPr id="93" name="文本框 14"/>
          <p:cNvSpPr txBox="1"/>
          <p:nvPr/>
        </p:nvSpPr>
        <p:spPr>
          <a:xfrm>
            <a:off x="1077447" y="3700520"/>
            <a:ext cx="6122138" cy="72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会中实时显示双语字幕，避免环境、语种等问题影响会议信息的传递。</a:t>
            </a:r>
            <a:endParaRPr lang="en-US" altLang="zh-CN" sz="1800" dirty="0"/>
          </a:p>
        </p:txBody>
      </p:sp>
      <p:grpSp>
        <p:nvGrpSpPr>
          <p:cNvPr id="94" name="组合 93"/>
          <p:cNvGrpSpPr/>
          <p:nvPr/>
        </p:nvGrpSpPr>
        <p:grpSpPr>
          <a:xfrm>
            <a:off x="961101" y="4564033"/>
            <a:ext cx="2202773" cy="523220"/>
            <a:chOff x="1136333" y="4442851"/>
            <a:chExt cx="2620549" cy="523220"/>
          </a:xfrm>
        </p:grpSpPr>
        <p:sp>
          <p:nvSpPr>
            <p:cNvPr id="95" name="圆角矩形 94"/>
            <p:cNvSpPr/>
            <p:nvPr/>
          </p:nvSpPr>
          <p:spPr>
            <a:xfrm>
              <a:off x="1136333" y="4442851"/>
              <a:ext cx="2620549" cy="5232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文本框 17"/>
            <p:cNvSpPr txBox="1"/>
            <p:nvPr/>
          </p:nvSpPr>
          <p:spPr>
            <a:xfrm>
              <a:off x="1220946" y="4543863"/>
              <a:ext cx="23749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03.</a:t>
              </a:r>
              <a:r>
                <a:rPr lang="zh-CN" altLang="en-US" b="1" dirty="0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减少企业支持</a:t>
              </a:r>
            </a:p>
          </p:txBody>
        </p:sp>
      </p:grpSp>
      <p:sp>
        <p:nvSpPr>
          <p:cNvPr id="97" name="文本框 18"/>
          <p:cNvSpPr txBox="1"/>
          <p:nvPr/>
        </p:nvSpPr>
        <p:spPr>
          <a:xfrm>
            <a:off x="1092126" y="5156033"/>
            <a:ext cx="6092781" cy="72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演讲、会议、培训等场景下均可使用，减少企业额外支出，提升资产利用率。</a:t>
            </a:r>
            <a:endParaRPr lang="en-US" altLang="zh-CN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线连接符 10"/>
          <p:cNvCxnSpPr/>
          <p:nvPr/>
        </p:nvCxnSpPr>
        <p:spPr>
          <a:xfrm>
            <a:off x="6116116" y="1594612"/>
            <a:ext cx="5417072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660401" y="1858617"/>
            <a:ext cx="10872788" cy="4270721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800" dirty="0">
                <a:latin typeface="+mn-ea"/>
              </a:rPr>
              <a:t>·</a:t>
            </a:r>
            <a:r>
              <a:rPr kumimoji="1" lang="zh-CN" altLang="en-US" sz="1800" dirty="0">
                <a:latin typeface="+mn-ea"/>
              </a:rPr>
              <a:t>在学术领域，语音识别错误率降低超过</a:t>
            </a:r>
            <a:r>
              <a:rPr kumimoji="1" lang="en-US" altLang="zh-CN" sz="1800" dirty="0">
                <a:latin typeface="+mn-ea"/>
              </a:rPr>
              <a:t>30%</a:t>
            </a:r>
            <a:r>
              <a:rPr kumimoji="1" lang="zh-CN" altLang="en-US" sz="1800" dirty="0">
                <a:latin typeface="+mn-ea"/>
              </a:rPr>
              <a:t>属于显著性效果优化。</a:t>
            </a:r>
          </a:p>
        </p:txBody>
      </p:sp>
      <p:cxnSp>
        <p:nvCxnSpPr>
          <p:cNvPr id="31" name="直线连接符 7"/>
          <p:cNvCxnSpPr/>
          <p:nvPr/>
        </p:nvCxnSpPr>
        <p:spPr>
          <a:xfrm>
            <a:off x="699042" y="5673087"/>
            <a:ext cx="10834146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技术优势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58812" y="1330606"/>
            <a:ext cx="7265988" cy="528012"/>
            <a:chOff x="658812" y="1330606"/>
            <a:chExt cx="7265988" cy="528012"/>
          </a:xfrm>
        </p:grpSpPr>
        <p:sp>
          <p:nvSpPr>
            <p:cNvPr id="34" name="圆角矩形 33"/>
            <p:cNvSpPr/>
            <p:nvPr/>
          </p:nvSpPr>
          <p:spPr>
            <a:xfrm>
              <a:off x="658812" y="1330606"/>
              <a:ext cx="7265988" cy="5280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5"/>
            <p:cNvSpPr txBox="1"/>
            <p:nvPr/>
          </p:nvSpPr>
          <p:spPr>
            <a:xfrm>
              <a:off x="921967" y="1379527"/>
              <a:ext cx="6739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buSzPct val="45000"/>
                <a:defRPr sz="2400" b="1"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solidFill>
                    <a:srgbClr val="FFFFFF"/>
                  </a:solidFill>
                </a:rPr>
                <a:t>第三代全自研端到端语音识别框架   </a:t>
              </a:r>
              <a:r>
                <a:rPr lang="en-US" altLang="zh-CN" dirty="0" err="1">
                  <a:solidFill>
                    <a:srgbClr val="FFFFFF"/>
                  </a:solidFill>
                </a:rPr>
                <a:t>HYNet</a:t>
              </a:r>
              <a:r>
                <a:rPr lang="en-US" altLang="zh-CN" dirty="0">
                  <a:solidFill>
                    <a:srgbClr val="FFFFFF"/>
                  </a:solidFill>
                </a:rPr>
                <a:t>  3.0</a:t>
              </a:r>
            </a:p>
          </p:txBody>
        </p:sp>
      </p:grpSp>
      <p:graphicFrame>
        <p:nvGraphicFramePr>
          <p:cNvPr id="36" name="表格 53"/>
          <p:cNvGraphicFramePr>
            <a:graphicFrameLocks noGrp="1"/>
          </p:cNvGraphicFramePr>
          <p:nvPr/>
        </p:nvGraphicFramePr>
        <p:xfrm>
          <a:off x="6096000" y="2056277"/>
          <a:ext cx="4893753" cy="3522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3146"/>
                <a:gridCol w="1273618"/>
                <a:gridCol w="1228130"/>
                <a:gridCol w="1048859"/>
              </a:tblGrid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测试领域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识别</a:t>
                      </a:r>
                      <a:r>
                        <a:rPr lang="en-US" altLang="zh-CN" sz="1400" dirty="0"/>
                        <a:t>2.0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识别</a:t>
                      </a:r>
                      <a:r>
                        <a:rPr lang="en-US" altLang="zh-CN" sz="1400" dirty="0"/>
                        <a:t>3.0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相对优化</a:t>
                      </a:r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金融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15.23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6.31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58.6%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中英混（科技）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12.03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5.28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56.1%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中英混（口语）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18.81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8.72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53.6%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双人对话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31.48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13.69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56.5%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闲聊</a:t>
                      </a:r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17.86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14.32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19.8%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闲聊</a:t>
                      </a: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11.60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6.86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41.7%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车载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13.85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8.23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40.6%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演讲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16.23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8.54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47.4%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远场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12.35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7.90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36.0%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教育直播课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21.82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9.15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58.1%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文本框 11"/>
          <p:cNvSpPr txBox="1"/>
          <p:nvPr/>
        </p:nvSpPr>
        <p:spPr>
          <a:xfrm>
            <a:off x="9469820" y="1834337"/>
            <a:ext cx="1917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+mn-ea"/>
              </a:rPr>
              <a:t>指标：字错误率（</a:t>
            </a:r>
            <a:r>
              <a:rPr kumimoji="1" lang="en-US" altLang="zh-CN" sz="1000" dirty="0">
                <a:latin typeface="+mn-ea"/>
              </a:rPr>
              <a:t>CER%</a:t>
            </a:r>
            <a:r>
              <a:rPr kumimoji="1" lang="zh-CN" altLang="en-US" sz="1000" dirty="0">
                <a:latin typeface="+mn-ea"/>
              </a:rPr>
              <a:t>）</a:t>
            </a:r>
          </a:p>
        </p:txBody>
      </p:sp>
      <p:sp>
        <p:nvSpPr>
          <p:cNvPr id="38" name="文本框 12"/>
          <p:cNvSpPr txBox="1"/>
          <p:nvPr/>
        </p:nvSpPr>
        <p:spPr>
          <a:xfrm>
            <a:off x="1028953" y="1969763"/>
            <a:ext cx="4893753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端到端框架融合五大模块，更能够融合大规模文本、音频数据的威力。</a:t>
            </a:r>
            <a:r>
              <a:rPr lang="en-US" altLang="zh-CN" dirty="0">
                <a:latin typeface="+mn-ea"/>
              </a:rPr>
              <a:t>3.0</a:t>
            </a:r>
            <a:r>
              <a:rPr lang="zh-CN" altLang="en-US" dirty="0">
                <a:latin typeface="+mn-ea"/>
              </a:rPr>
              <a:t>系统相比于上一代系统，效果优化明显，错误率相对降低</a:t>
            </a:r>
            <a:r>
              <a:rPr lang="en-US" altLang="zh-CN" b="1" dirty="0">
                <a:latin typeface="+mn-ea"/>
              </a:rPr>
              <a:t>19.8%</a:t>
            </a:r>
            <a:r>
              <a:rPr lang="zh-CN" altLang="en-US" b="1" dirty="0">
                <a:latin typeface="+mn-ea"/>
              </a:rPr>
              <a:t>～</a:t>
            </a:r>
            <a:r>
              <a:rPr lang="en-US" altLang="zh-CN" b="1" dirty="0">
                <a:latin typeface="+mn-ea"/>
              </a:rPr>
              <a:t>58.6%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</p:txBody>
      </p:sp>
      <p:sp>
        <p:nvSpPr>
          <p:cNvPr id="39" name="文本框 14"/>
          <p:cNvSpPr txBox="1"/>
          <p:nvPr/>
        </p:nvSpPr>
        <p:spPr>
          <a:xfrm>
            <a:off x="1060357" y="5776862"/>
            <a:ext cx="5151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+mn-ea"/>
              </a:rPr>
              <a:t>在学术领域，语音识别错误率降低超过</a:t>
            </a:r>
            <a:r>
              <a:rPr kumimoji="1" lang="en-US" altLang="zh-CN" sz="1000" dirty="0">
                <a:latin typeface="+mn-ea"/>
              </a:rPr>
              <a:t>30%</a:t>
            </a:r>
            <a:r>
              <a:rPr kumimoji="1" lang="zh-CN" altLang="en-US" sz="1000" dirty="0">
                <a:latin typeface="+mn-ea"/>
              </a:rPr>
              <a:t>属于显著性效果优化。</a:t>
            </a:r>
          </a:p>
        </p:txBody>
      </p:sp>
      <p:sp>
        <p:nvSpPr>
          <p:cNvPr id="40" name="文本框 15"/>
          <p:cNvSpPr txBox="1"/>
          <p:nvPr/>
        </p:nvSpPr>
        <p:spPr>
          <a:xfrm>
            <a:off x="2839826" y="5254165"/>
            <a:ext cx="133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/>
              <a:t>HYNet</a:t>
            </a:r>
            <a:r>
              <a:rPr kumimoji="1" lang="en-US" altLang="zh-CN" sz="1400" dirty="0"/>
              <a:t> 3.0</a:t>
            </a:r>
            <a:endParaRPr kumimoji="1" lang="zh-CN" altLang="en-US" sz="1400" dirty="0"/>
          </a:p>
        </p:txBody>
      </p:sp>
      <p:cxnSp>
        <p:nvCxnSpPr>
          <p:cNvPr id="41" name="直线连接符 26"/>
          <p:cNvCxnSpPr>
            <a:stCxn id="48" idx="0"/>
          </p:cNvCxnSpPr>
          <p:nvPr/>
        </p:nvCxnSpPr>
        <p:spPr>
          <a:xfrm flipV="1">
            <a:off x="3452054" y="4529970"/>
            <a:ext cx="0" cy="242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060357" y="3454590"/>
            <a:ext cx="4783395" cy="1734999"/>
            <a:chOff x="1060357" y="3217699"/>
            <a:chExt cx="4783395" cy="1734999"/>
          </a:xfrm>
        </p:grpSpPr>
        <p:sp>
          <p:nvSpPr>
            <p:cNvPr id="43" name="矩形 42"/>
            <p:cNvSpPr/>
            <p:nvPr/>
          </p:nvSpPr>
          <p:spPr>
            <a:xfrm>
              <a:off x="1060357" y="3217699"/>
              <a:ext cx="4783395" cy="173499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1245538" y="3650281"/>
              <a:ext cx="900878" cy="3745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800" dirty="0"/>
                <a:t>N-gram</a:t>
              </a:r>
            </a:p>
            <a:p>
              <a:pPr algn="ctr"/>
              <a:r>
                <a:rPr kumimoji="1" lang="en-US" altLang="zh-CN" sz="800" dirty="0"/>
                <a:t> LM</a:t>
              </a:r>
              <a:endParaRPr kumimoji="1" lang="zh-CN" altLang="en-US" sz="800" dirty="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2392719" y="3648745"/>
              <a:ext cx="900879" cy="3745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800" dirty="0"/>
                <a:t>Transformer</a:t>
              </a:r>
            </a:p>
            <a:p>
              <a:pPr algn="ctr"/>
              <a:r>
                <a:rPr kumimoji="1" lang="en-US" altLang="zh-CN" sz="800" dirty="0"/>
                <a:t> LM</a:t>
              </a:r>
              <a:endParaRPr kumimoji="1" lang="zh-CN" altLang="en-US" sz="800" dirty="0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3602334" y="3651606"/>
              <a:ext cx="900879" cy="3745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800" dirty="0"/>
                <a:t>CTC</a:t>
              </a:r>
            </a:p>
            <a:p>
              <a:pPr algn="ctr"/>
              <a:endParaRPr kumimoji="1" lang="zh-CN" altLang="en-US" sz="800" dirty="0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811949" y="3641063"/>
              <a:ext cx="900878" cy="3745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kumimoji="1" lang="en-US" altLang="zh-CN" sz="800" dirty="0"/>
                <a:t>Conformer </a:t>
              </a:r>
            </a:p>
            <a:p>
              <a:pPr algn="ctr"/>
              <a:r>
                <a:rPr kumimoji="1" lang="en-US" altLang="zh-CN" sz="800" dirty="0"/>
                <a:t>Decoder</a:t>
              </a:r>
              <a:endParaRPr kumimoji="1" lang="zh-CN" altLang="en-US" sz="800" dirty="0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001615" y="4535824"/>
              <a:ext cx="900878" cy="3745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/>
              <a:r>
                <a:rPr kumimoji="1" lang="en-US" altLang="zh-CN" sz="800" dirty="0"/>
                <a:t>Conformer </a:t>
              </a:r>
            </a:p>
            <a:p>
              <a:pPr algn="ctr"/>
              <a:r>
                <a:rPr kumimoji="1" lang="en-US" altLang="zh-CN" sz="800" dirty="0"/>
                <a:t>Encoder</a:t>
              </a:r>
              <a:endParaRPr kumimoji="1" lang="zh-CN" altLang="en-US" sz="800" dirty="0"/>
            </a:p>
          </p:txBody>
        </p:sp>
        <p:cxnSp>
          <p:nvCxnSpPr>
            <p:cNvPr id="49" name="肘形连接符 48"/>
            <p:cNvCxnSpPr/>
            <p:nvPr/>
          </p:nvCxnSpPr>
          <p:spPr>
            <a:xfrm rot="10800000">
              <a:off x="1652156" y="4023317"/>
              <a:ext cx="1799899" cy="269763"/>
            </a:xfrm>
            <a:prstGeom prst="bentConnector3">
              <a:avLst>
                <a:gd name="adj1" fmla="val 10022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肘形连接符 49"/>
            <p:cNvCxnSpPr/>
            <p:nvPr/>
          </p:nvCxnSpPr>
          <p:spPr>
            <a:xfrm flipV="1">
              <a:off x="3452054" y="4023316"/>
              <a:ext cx="1810334" cy="269763"/>
            </a:xfrm>
            <a:prstGeom prst="bentConnector3">
              <a:avLst>
                <a:gd name="adj1" fmla="val 999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箭头连接符 35"/>
            <p:cNvCxnSpPr/>
            <p:nvPr/>
          </p:nvCxnSpPr>
          <p:spPr>
            <a:xfrm flipV="1">
              <a:off x="2839826" y="4023316"/>
              <a:ext cx="0" cy="269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36"/>
            <p:cNvCxnSpPr/>
            <p:nvPr/>
          </p:nvCxnSpPr>
          <p:spPr>
            <a:xfrm flipV="1">
              <a:off x="4052773" y="4015634"/>
              <a:ext cx="0" cy="269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连接符 42"/>
            <p:cNvCxnSpPr>
              <a:endCxn id="47" idx="0"/>
            </p:cNvCxnSpPr>
            <p:nvPr/>
          </p:nvCxnSpPr>
          <p:spPr>
            <a:xfrm flipV="1">
              <a:off x="1689272" y="3641063"/>
              <a:ext cx="3573116" cy="7682"/>
            </a:xfrm>
            <a:prstGeom prst="bentConnector4">
              <a:avLst>
                <a:gd name="adj1" fmla="val 76"/>
                <a:gd name="adj2" fmla="val 30757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45"/>
            <p:cNvCxnSpPr>
              <a:stCxn id="45" idx="0"/>
            </p:cNvCxnSpPr>
            <p:nvPr/>
          </p:nvCxnSpPr>
          <p:spPr>
            <a:xfrm flipH="1" flipV="1">
              <a:off x="2839826" y="3425580"/>
              <a:ext cx="3333" cy="223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46"/>
            <p:cNvCxnSpPr/>
            <p:nvPr/>
          </p:nvCxnSpPr>
          <p:spPr>
            <a:xfrm flipH="1" flipV="1">
              <a:off x="4053965" y="3411681"/>
              <a:ext cx="3333" cy="223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标题 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技术优势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58812" y="3482976"/>
            <a:ext cx="10874375" cy="2700337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线连接符 9"/>
          <p:cNvCxnSpPr/>
          <p:nvPr/>
        </p:nvCxnSpPr>
        <p:spPr>
          <a:xfrm>
            <a:off x="11533187" y="1354675"/>
            <a:ext cx="0" cy="1911715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任意形状 39"/>
          <p:cNvSpPr/>
          <p:nvPr/>
        </p:nvSpPr>
        <p:spPr>
          <a:xfrm>
            <a:off x="9213446" y="4145306"/>
            <a:ext cx="2978554" cy="1911715"/>
          </a:xfrm>
          <a:custGeom>
            <a:avLst/>
            <a:gdLst>
              <a:gd name="connsiteX0" fmla="*/ 110000 w 2978554"/>
              <a:gd name="connsiteY0" fmla="*/ 0 h 1911715"/>
              <a:gd name="connsiteX1" fmla="*/ 2978554 w 2978554"/>
              <a:gd name="connsiteY1" fmla="*/ 0 h 1911715"/>
              <a:gd name="connsiteX2" fmla="*/ 2978554 w 2978554"/>
              <a:gd name="connsiteY2" fmla="*/ 1911715 h 1911715"/>
              <a:gd name="connsiteX3" fmla="*/ 110000 w 2978554"/>
              <a:gd name="connsiteY3" fmla="*/ 1911715 h 1911715"/>
              <a:gd name="connsiteX4" fmla="*/ 0 w 2978554"/>
              <a:gd name="connsiteY4" fmla="*/ 1801715 h 1911715"/>
              <a:gd name="connsiteX5" fmla="*/ 0 w 2978554"/>
              <a:gd name="connsiteY5" fmla="*/ 110000 h 1911715"/>
              <a:gd name="connsiteX6" fmla="*/ 110000 w 2978554"/>
              <a:gd name="connsiteY6" fmla="*/ 0 h 19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554" h="1911715">
                <a:moveTo>
                  <a:pt x="110000" y="0"/>
                </a:moveTo>
                <a:lnTo>
                  <a:pt x="2978554" y="0"/>
                </a:lnTo>
                <a:lnTo>
                  <a:pt x="2978554" y="1911715"/>
                </a:lnTo>
                <a:lnTo>
                  <a:pt x="110000" y="1911715"/>
                </a:lnTo>
                <a:cubicBezTo>
                  <a:pt x="49249" y="1911715"/>
                  <a:pt x="0" y="1862466"/>
                  <a:pt x="0" y="1801715"/>
                </a:cubicBezTo>
                <a:lnTo>
                  <a:pt x="0" y="110000"/>
                </a:lnTo>
                <a:cubicBezTo>
                  <a:pt x="0" y="49249"/>
                  <a:pt x="49249" y="0"/>
                  <a:pt x="1100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0" y="1354675"/>
            <a:ext cx="3358416" cy="1911715"/>
            <a:chOff x="0" y="1354675"/>
            <a:chExt cx="3358416" cy="1911715"/>
          </a:xfrm>
        </p:grpSpPr>
        <p:sp>
          <p:nvSpPr>
            <p:cNvPr id="56" name="任意形状 35"/>
            <p:cNvSpPr/>
            <p:nvPr/>
          </p:nvSpPr>
          <p:spPr>
            <a:xfrm>
              <a:off x="0" y="1354675"/>
              <a:ext cx="3358416" cy="1911715"/>
            </a:xfrm>
            <a:custGeom>
              <a:avLst/>
              <a:gdLst>
                <a:gd name="connsiteX0" fmla="*/ 0 w 3358416"/>
                <a:gd name="connsiteY0" fmla="*/ 0 h 1911715"/>
                <a:gd name="connsiteX1" fmla="*/ 3248416 w 3358416"/>
                <a:gd name="connsiteY1" fmla="*/ 0 h 1911715"/>
                <a:gd name="connsiteX2" fmla="*/ 3358416 w 3358416"/>
                <a:gd name="connsiteY2" fmla="*/ 110000 h 1911715"/>
                <a:gd name="connsiteX3" fmla="*/ 3358416 w 3358416"/>
                <a:gd name="connsiteY3" fmla="*/ 1801715 h 1911715"/>
                <a:gd name="connsiteX4" fmla="*/ 3248416 w 3358416"/>
                <a:gd name="connsiteY4" fmla="*/ 1911715 h 1911715"/>
                <a:gd name="connsiteX5" fmla="*/ 0 w 3358416"/>
                <a:gd name="connsiteY5" fmla="*/ 1911715 h 191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8416" h="1911715">
                  <a:moveTo>
                    <a:pt x="0" y="0"/>
                  </a:moveTo>
                  <a:lnTo>
                    <a:pt x="3248416" y="0"/>
                  </a:lnTo>
                  <a:cubicBezTo>
                    <a:pt x="3309167" y="0"/>
                    <a:pt x="3358416" y="49249"/>
                    <a:pt x="3358416" y="110000"/>
                  </a:cubicBezTo>
                  <a:lnTo>
                    <a:pt x="3358416" y="1801715"/>
                  </a:lnTo>
                  <a:cubicBezTo>
                    <a:pt x="3358416" y="1862466"/>
                    <a:pt x="3309167" y="1911715"/>
                    <a:pt x="3248416" y="1911715"/>
                  </a:cubicBezTo>
                  <a:lnTo>
                    <a:pt x="0" y="191171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57" name="直线连接符 30"/>
            <p:cNvCxnSpPr/>
            <p:nvPr/>
          </p:nvCxnSpPr>
          <p:spPr>
            <a:xfrm>
              <a:off x="354872" y="1926484"/>
              <a:ext cx="0" cy="768096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31"/>
            <p:cNvSpPr txBox="1"/>
            <p:nvPr/>
          </p:nvSpPr>
          <p:spPr>
            <a:xfrm>
              <a:off x="677657" y="1895033"/>
              <a:ext cx="23847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多语种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/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多场景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/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国产化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46671" y="1354675"/>
            <a:ext cx="2527536" cy="1911715"/>
            <a:chOff x="3646671" y="1354675"/>
            <a:chExt cx="2527536" cy="1911715"/>
          </a:xfrm>
        </p:grpSpPr>
        <p:sp>
          <p:nvSpPr>
            <p:cNvPr id="63" name="圆角矩形 62"/>
            <p:cNvSpPr/>
            <p:nvPr/>
          </p:nvSpPr>
          <p:spPr>
            <a:xfrm>
              <a:off x="3646671" y="1354675"/>
              <a:ext cx="2291142" cy="1911715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17"/>
            <p:cNvSpPr txBox="1"/>
            <p:nvPr/>
          </p:nvSpPr>
          <p:spPr>
            <a:xfrm>
              <a:off x="3713288" y="2256896"/>
              <a:ext cx="2460919" cy="87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800" dirty="0"/>
                <a:t>支持中英日韩等多个语种的识别、翻译。</a:t>
              </a:r>
              <a:endParaRPr lang="en-US" altLang="zh-CN" sz="1800" dirty="0"/>
            </a:p>
          </p:txBody>
        </p:sp>
        <p:sp>
          <p:nvSpPr>
            <p:cNvPr id="65" name="任意形状 50"/>
            <p:cNvSpPr/>
            <p:nvPr/>
          </p:nvSpPr>
          <p:spPr>
            <a:xfrm>
              <a:off x="4669583" y="1649152"/>
              <a:ext cx="245318" cy="261304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  <a:gd name="T42" fmla="*/ 121763 h 600884"/>
                <a:gd name="T43" fmla="*/ 121763 h 600884"/>
                <a:gd name="T44" fmla="*/ 121763 h 600884"/>
                <a:gd name="T45" fmla="*/ 121763 h 600884"/>
                <a:gd name="T46" fmla="*/ 121763 h 600884"/>
                <a:gd name="T47" fmla="*/ 121763 h 600884"/>
                <a:gd name="T48" fmla="*/ 121763 h 600884"/>
                <a:gd name="T49" fmla="*/ 121763 h 600884"/>
                <a:gd name="T50" fmla="*/ 121763 h 600884"/>
                <a:gd name="T51" fmla="*/ 121763 h 600884"/>
                <a:gd name="T52" fmla="*/ 121763 h 600884"/>
                <a:gd name="T53" fmla="*/ 121763 h 600884"/>
                <a:gd name="T54" fmla="*/ 121763 h 600884"/>
                <a:gd name="T55" fmla="*/ 121763 h 600884"/>
                <a:gd name="T56" fmla="*/ 121763 h 600884"/>
                <a:gd name="T57" fmla="*/ 121763 h 600884"/>
                <a:gd name="T58" fmla="*/ 121763 h 600884"/>
                <a:gd name="T59" fmla="*/ 121763 h 600884"/>
                <a:gd name="T60" fmla="*/ 121763 h 600884"/>
                <a:gd name="T61" fmla="*/ 121763 h 600884"/>
                <a:gd name="T62" fmla="*/ 121763 h 600884"/>
                <a:gd name="T63" fmla="*/ 121763 h 600884"/>
                <a:gd name="T64" fmla="*/ 121763 h 600884"/>
                <a:gd name="T65" fmla="*/ 121763 h 600884"/>
                <a:gd name="T66" fmla="*/ 121763 h 600884"/>
                <a:gd name="T67" fmla="*/ 121763 h 600884"/>
                <a:gd name="T68" fmla="*/ 121763 h 600884"/>
                <a:gd name="T69" fmla="*/ 121763 h 600884"/>
                <a:gd name="T70" fmla="*/ 121763 h 600884"/>
                <a:gd name="T71" fmla="*/ 121763 h 600884"/>
                <a:gd name="T72" fmla="*/ 121763 h 600884"/>
                <a:gd name="T73" fmla="*/ 121763 h 600884"/>
                <a:gd name="T74" fmla="*/ 121763 h 600884"/>
                <a:gd name="T75" fmla="*/ 121763 h 600884"/>
                <a:gd name="T76" fmla="*/ 121763 h 600884"/>
                <a:gd name="T77" fmla="*/ 121763 h 600884"/>
                <a:gd name="T78" fmla="*/ 121763 h 600884"/>
                <a:gd name="T79" fmla="*/ 121763 h 600884"/>
                <a:gd name="T80" fmla="*/ 121763 h 600884"/>
                <a:gd name="T81" fmla="*/ 121763 h 600884"/>
                <a:gd name="T82" fmla="*/ 121763 h 600884"/>
                <a:gd name="T83" fmla="*/ 121763 h 600884"/>
                <a:gd name="T84" fmla="*/ 121763 h 600884"/>
                <a:gd name="T85" fmla="*/ 121763 h 600884"/>
                <a:gd name="T86" fmla="*/ 121763 h 600884"/>
                <a:gd name="T87" fmla="*/ 121763 h 600884"/>
                <a:gd name="T88" fmla="*/ 121763 h 600884"/>
                <a:gd name="T89" fmla="*/ 121763 h 600884"/>
                <a:gd name="T90" fmla="*/ 121763 h 600884"/>
                <a:gd name="T91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27" h="6827">
                  <a:moveTo>
                    <a:pt x="5973" y="0"/>
                  </a:moveTo>
                  <a:lnTo>
                    <a:pt x="1993" y="0"/>
                  </a:lnTo>
                  <a:cubicBezTo>
                    <a:pt x="1521" y="0"/>
                    <a:pt x="1138" y="383"/>
                    <a:pt x="1138" y="854"/>
                  </a:cubicBezTo>
                  <a:lnTo>
                    <a:pt x="1138" y="4836"/>
                  </a:lnTo>
                  <a:lnTo>
                    <a:pt x="284" y="4836"/>
                  </a:lnTo>
                  <a:cubicBezTo>
                    <a:pt x="209" y="4836"/>
                    <a:pt x="137" y="4865"/>
                    <a:pt x="83" y="4919"/>
                  </a:cubicBezTo>
                  <a:cubicBezTo>
                    <a:pt x="30" y="4972"/>
                    <a:pt x="0" y="5045"/>
                    <a:pt x="0" y="5120"/>
                  </a:cubicBezTo>
                  <a:lnTo>
                    <a:pt x="0" y="6003"/>
                  </a:lnTo>
                  <a:cubicBezTo>
                    <a:pt x="0" y="6457"/>
                    <a:pt x="370" y="6827"/>
                    <a:pt x="824" y="6827"/>
                  </a:cubicBezTo>
                  <a:lnTo>
                    <a:pt x="4836" y="6827"/>
                  </a:lnTo>
                  <a:lnTo>
                    <a:pt x="4924" y="6827"/>
                  </a:lnTo>
                  <a:cubicBezTo>
                    <a:pt x="4968" y="6827"/>
                    <a:pt x="5009" y="6815"/>
                    <a:pt x="5047" y="6797"/>
                  </a:cubicBezTo>
                  <a:cubicBezTo>
                    <a:pt x="5415" y="6702"/>
                    <a:pt x="5689" y="6370"/>
                    <a:pt x="5689" y="5973"/>
                  </a:cubicBezTo>
                  <a:lnTo>
                    <a:pt x="5689" y="2276"/>
                  </a:lnTo>
                  <a:lnTo>
                    <a:pt x="6542" y="2276"/>
                  </a:lnTo>
                  <a:cubicBezTo>
                    <a:pt x="6700" y="2276"/>
                    <a:pt x="6827" y="2148"/>
                    <a:pt x="6827" y="1991"/>
                  </a:cubicBezTo>
                  <a:lnTo>
                    <a:pt x="6827" y="853"/>
                  </a:lnTo>
                  <a:cubicBezTo>
                    <a:pt x="6827" y="383"/>
                    <a:pt x="6444" y="0"/>
                    <a:pt x="5973" y="0"/>
                  </a:cubicBezTo>
                  <a:close/>
                  <a:moveTo>
                    <a:pt x="824" y="6258"/>
                  </a:moveTo>
                  <a:lnTo>
                    <a:pt x="824" y="6258"/>
                  </a:lnTo>
                  <a:cubicBezTo>
                    <a:pt x="683" y="6258"/>
                    <a:pt x="569" y="6143"/>
                    <a:pt x="569" y="6003"/>
                  </a:cubicBezTo>
                  <a:lnTo>
                    <a:pt x="569" y="5404"/>
                  </a:lnTo>
                  <a:lnTo>
                    <a:pt x="3982" y="5405"/>
                  </a:lnTo>
                  <a:lnTo>
                    <a:pt x="3982" y="5973"/>
                  </a:lnTo>
                  <a:cubicBezTo>
                    <a:pt x="3982" y="6028"/>
                    <a:pt x="3988" y="6082"/>
                    <a:pt x="3998" y="6133"/>
                  </a:cubicBezTo>
                  <a:cubicBezTo>
                    <a:pt x="4002" y="6150"/>
                    <a:pt x="4007" y="6166"/>
                    <a:pt x="4011" y="6182"/>
                  </a:cubicBezTo>
                  <a:cubicBezTo>
                    <a:pt x="4017" y="6207"/>
                    <a:pt x="4022" y="6233"/>
                    <a:pt x="4031" y="6258"/>
                  </a:cubicBezTo>
                  <a:lnTo>
                    <a:pt x="824" y="6258"/>
                  </a:lnTo>
                  <a:close/>
                  <a:moveTo>
                    <a:pt x="4724" y="2245"/>
                  </a:moveTo>
                  <a:lnTo>
                    <a:pt x="3650" y="3856"/>
                  </a:lnTo>
                  <a:cubicBezTo>
                    <a:pt x="3603" y="3926"/>
                    <a:pt x="3526" y="3973"/>
                    <a:pt x="3442" y="3981"/>
                  </a:cubicBezTo>
                  <a:cubicBezTo>
                    <a:pt x="3432" y="3982"/>
                    <a:pt x="3423" y="3982"/>
                    <a:pt x="3413" y="3982"/>
                  </a:cubicBezTo>
                  <a:cubicBezTo>
                    <a:pt x="3338" y="3982"/>
                    <a:pt x="3266" y="3953"/>
                    <a:pt x="3212" y="3899"/>
                  </a:cubicBezTo>
                  <a:lnTo>
                    <a:pt x="2496" y="3183"/>
                  </a:lnTo>
                  <a:cubicBezTo>
                    <a:pt x="2385" y="3072"/>
                    <a:pt x="2385" y="2892"/>
                    <a:pt x="2496" y="2781"/>
                  </a:cubicBezTo>
                  <a:cubicBezTo>
                    <a:pt x="2607" y="2670"/>
                    <a:pt x="2787" y="2670"/>
                    <a:pt x="2898" y="2781"/>
                  </a:cubicBezTo>
                  <a:lnTo>
                    <a:pt x="3369" y="3251"/>
                  </a:lnTo>
                  <a:lnTo>
                    <a:pt x="4250" y="1929"/>
                  </a:lnTo>
                  <a:cubicBezTo>
                    <a:pt x="4337" y="1798"/>
                    <a:pt x="4514" y="1762"/>
                    <a:pt x="4645" y="1850"/>
                  </a:cubicBezTo>
                  <a:cubicBezTo>
                    <a:pt x="4776" y="1937"/>
                    <a:pt x="4811" y="2114"/>
                    <a:pt x="4724" y="2245"/>
                  </a:cubicBezTo>
                  <a:close/>
                  <a:moveTo>
                    <a:pt x="6258" y="1707"/>
                  </a:moveTo>
                  <a:lnTo>
                    <a:pt x="5689" y="1707"/>
                  </a:lnTo>
                  <a:lnTo>
                    <a:pt x="5689" y="853"/>
                  </a:lnTo>
                  <a:cubicBezTo>
                    <a:pt x="5689" y="697"/>
                    <a:pt x="5816" y="569"/>
                    <a:pt x="5973" y="569"/>
                  </a:cubicBezTo>
                  <a:cubicBezTo>
                    <a:pt x="6130" y="569"/>
                    <a:pt x="6258" y="697"/>
                    <a:pt x="6258" y="853"/>
                  </a:cubicBezTo>
                  <a:lnTo>
                    <a:pt x="6258" y="170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文本框 32"/>
            <p:cNvSpPr txBox="1"/>
            <p:nvPr/>
          </p:nvSpPr>
          <p:spPr>
            <a:xfrm>
              <a:off x="3923348" y="1952841"/>
              <a:ext cx="173778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B67FE"/>
                      </a:gs>
                      <a:gs pos="100000">
                        <a:srgbClr val="0746E3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</a:rPr>
                <a:t>多语种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257622" y="1354675"/>
            <a:ext cx="2470442" cy="1911715"/>
            <a:chOff x="6257622" y="1354675"/>
            <a:chExt cx="2470442" cy="1911715"/>
          </a:xfrm>
        </p:grpSpPr>
        <p:sp>
          <p:nvSpPr>
            <p:cNvPr id="68" name="圆角矩形 67"/>
            <p:cNvSpPr/>
            <p:nvPr/>
          </p:nvSpPr>
          <p:spPr>
            <a:xfrm>
              <a:off x="6273031" y="1354675"/>
              <a:ext cx="2291142" cy="1911715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21"/>
            <p:cNvSpPr txBox="1"/>
            <p:nvPr/>
          </p:nvSpPr>
          <p:spPr>
            <a:xfrm flipH="1">
              <a:off x="6257622" y="2414506"/>
              <a:ext cx="2470442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在新闻、庭审、会议等多个场景中远超竞品。</a:t>
              </a:r>
              <a:endParaRPr lang="en-US" altLang="zh-CN" dirty="0">
                <a:latin typeface="+mn-ea"/>
              </a:endParaRPr>
            </a:p>
          </p:txBody>
        </p:sp>
        <p:sp>
          <p:nvSpPr>
            <p:cNvPr id="70" name="任意形状 57"/>
            <p:cNvSpPr/>
            <p:nvPr/>
          </p:nvSpPr>
          <p:spPr>
            <a:xfrm>
              <a:off x="7295942" y="1649152"/>
              <a:ext cx="245318" cy="261304"/>
            </a:xfrm>
            <a:custGeom>
              <a:avLst/>
              <a:gdLst>
                <a:gd name="connsiteX0" fmla="*/ 0 w 542436"/>
                <a:gd name="connsiteY0" fmla="*/ 384440 h 605592"/>
                <a:gd name="connsiteX1" fmla="*/ 72330 w 542436"/>
                <a:gd name="connsiteY1" fmla="*/ 384440 h 605592"/>
                <a:gd name="connsiteX2" fmla="*/ 72330 w 542436"/>
                <a:gd name="connsiteY2" fmla="*/ 605592 h 605592"/>
                <a:gd name="connsiteX3" fmla="*/ 0 w 542436"/>
                <a:gd name="connsiteY3" fmla="*/ 605592 h 605592"/>
                <a:gd name="connsiteX4" fmla="*/ 117491 w 542436"/>
                <a:gd name="connsiteY4" fmla="*/ 285860 h 605592"/>
                <a:gd name="connsiteX5" fmla="*/ 189821 w 542436"/>
                <a:gd name="connsiteY5" fmla="*/ 285860 h 605592"/>
                <a:gd name="connsiteX6" fmla="*/ 189821 w 542436"/>
                <a:gd name="connsiteY6" fmla="*/ 605592 h 605592"/>
                <a:gd name="connsiteX7" fmla="*/ 117491 w 542436"/>
                <a:gd name="connsiteY7" fmla="*/ 605592 h 605592"/>
                <a:gd name="connsiteX8" fmla="*/ 470106 w 542436"/>
                <a:gd name="connsiteY8" fmla="*/ 218470 h 605592"/>
                <a:gd name="connsiteX9" fmla="*/ 542436 w 542436"/>
                <a:gd name="connsiteY9" fmla="*/ 218470 h 605592"/>
                <a:gd name="connsiteX10" fmla="*/ 542436 w 542436"/>
                <a:gd name="connsiteY10" fmla="*/ 605592 h 605592"/>
                <a:gd name="connsiteX11" fmla="*/ 470106 w 542436"/>
                <a:gd name="connsiteY11" fmla="*/ 605592 h 605592"/>
                <a:gd name="connsiteX12" fmla="*/ 352545 w 542436"/>
                <a:gd name="connsiteY12" fmla="*/ 115657 h 605592"/>
                <a:gd name="connsiteX13" fmla="*/ 424875 w 542436"/>
                <a:gd name="connsiteY13" fmla="*/ 115657 h 605592"/>
                <a:gd name="connsiteX14" fmla="*/ 424875 w 542436"/>
                <a:gd name="connsiteY14" fmla="*/ 605592 h 605592"/>
                <a:gd name="connsiteX15" fmla="*/ 352545 w 542436"/>
                <a:gd name="connsiteY15" fmla="*/ 605592 h 605592"/>
                <a:gd name="connsiteX16" fmla="*/ 234983 w 542436"/>
                <a:gd name="connsiteY16" fmla="*/ 0 h 605592"/>
                <a:gd name="connsiteX17" fmla="*/ 307313 w 542436"/>
                <a:gd name="connsiteY17" fmla="*/ 0 h 605592"/>
                <a:gd name="connsiteX18" fmla="*/ 307313 w 542436"/>
                <a:gd name="connsiteY18" fmla="*/ 605592 h 605592"/>
                <a:gd name="connsiteX19" fmla="*/ 234983 w 542436"/>
                <a:gd name="connsiteY19" fmla="*/ 605592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436" h="605592">
                  <a:moveTo>
                    <a:pt x="0" y="384440"/>
                  </a:moveTo>
                  <a:lnTo>
                    <a:pt x="72330" y="384440"/>
                  </a:lnTo>
                  <a:lnTo>
                    <a:pt x="72330" y="605592"/>
                  </a:lnTo>
                  <a:lnTo>
                    <a:pt x="0" y="605592"/>
                  </a:lnTo>
                  <a:close/>
                  <a:moveTo>
                    <a:pt x="117491" y="285860"/>
                  </a:moveTo>
                  <a:lnTo>
                    <a:pt x="189821" y="285860"/>
                  </a:lnTo>
                  <a:lnTo>
                    <a:pt x="189821" y="605592"/>
                  </a:lnTo>
                  <a:lnTo>
                    <a:pt x="117491" y="605592"/>
                  </a:lnTo>
                  <a:close/>
                  <a:moveTo>
                    <a:pt x="470106" y="218470"/>
                  </a:moveTo>
                  <a:lnTo>
                    <a:pt x="542436" y="218470"/>
                  </a:lnTo>
                  <a:lnTo>
                    <a:pt x="542436" y="605592"/>
                  </a:lnTo>
                  <a:lnTo>
                    <a:pt x="470106" y="605592"/>
                  </a:lnTo>
                  <a:close/>
                  <a:moveTo>
                    <a:pt x="352545" y="115657"/>
                  </a:moveTo>
                  <a:lnTo>
                    <a:pt x="424875" y="115657"/>
                  </a:lnTo>
                  <a:lnTo>
                    <a:pt x="424875" y="605592"/>
                  </a:lnTo>
                  <a:lnTo>
                    <a:pt x="352545" y="605592"/>
                  </a:lnTo>
                  <a:close/>
                  <a:moveTo>
                    <a:pt x="234983" y="0"/>
                  </a:moveTo>
                  <a:lnTo>
                    <a:pt x="307313" y="0"/>
                  </a:lnTo>
                  <a:lnTo>
                    <a:pt x="307313" y="605592"/>
                  </a:lnTo>
                  <a:lnTo>
                    <a:pt x="234983" y="60559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文本框 34"/>
            <p:cNvSpPr txBox="1"/>
            <p:nvPr/>
          </p:nvSpPr>
          <p:spPr>
            <a:xfrm>
              <a:off x="6607072" y="1952841"/>
              <a:ext cx="16230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2B67FE"/>
                      </a:gs>
                      <a:gs pos="100000">
                        <a:srgbClr val="0746E3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</a:rPr>
                <a:t>多场景</a:t>
              </a:r>
              <a:endPara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899391" y="1346371"/>
            <a:ext cx="2291142" cy="2514671"/>
            <a:chOff x="8899391" y="1346371"/>
            <a:chExt cx="2291142" cy="2514671"/>
          </a:xfrm>
        </p:grpSpPr>
        <p:sp>
          <p:nvSpPr>
            <p:cNvPr id="73" name="圆角矩形 72"/>
            <p:cNvSpPr/>
            <p:nvPr/>
          </p:nvSpPr>
          <p:spPr>
            <a:xfrm>
              <a:off x="8899391" y="1346371"/>
              <a:ext cx="2291142" cy="2494454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25"/>
            <p:cNvSpPr txBox="1"/>
            <p:nvPr/>
          </p:nvSpPr>
          <p:spPr>
            <a:xfrm>
              <a:off x="9037937" y="1739179"/>
              <a:ext cx="2117038" cy="212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800" dirty="0"/>
                <a:t>硬件：鲲鹏</a:t>
              </a:r>
              <a:r>
                <a:rPr lang="en-US" altLang="zh-CN" sz="1800" dirty="0"/>
                <a:t>920</a:t>
              </a:r>
              <a:r>
                <a:rPr lang="zh-CN" altLang="en-US" sz="1800" dirty="0"/>
                <a:t>、海光系列</a:t>
              </a:r>
              <a:r>
                <a:rPr lang="zh-CN" altLang="en-US" dirty="0"/>
                <a:t>；</a:t>
              </a:r>
              <a:r>
                <a:rPr lang="zh-CN" altLang="en-US" sz="1800" dirty="0"/>
                <a:t>操作系统：银河麒麟</a:t>
              </a:r>
              <a:r>
                <a:rPr lang="en-US" altLang="zh-CN" sz="1800" dirty="0"/>
                <a:t>V10</a:t>
              </a:r>
              <a:r>
                <a:rPr lang="zh-CN" altLang="en-US" sz="1800" dirty="0"/>
                <a:t>、</a:t>
              </a:r>
              <a:r>
                <a:rPr lang="en-GB" altLang="zh-CN" sz="1800" dirty="0" err="1"/>
                <a:t>openEuler</a:t>
              </a:r>
              <a:r>
                <a:rPr lang="en-GB" altLang="zh-CN" sz="1800" dirty="0"/>
                <a:t> 20.03</a:t>
              </a:r>
              <a:r>
                <a:rPr lang="zh-CN" altLang="en-US" sz="1800" dirty="0"/>
                <a:t>、统信</a:t>
              </a:r>
              <a:r>
                <a:rPr lang="en-GB" altLang="zh-CN" sz="1800" dirty="0"/>
                <a:t>UOS V20</a:t>
              </a:r>
            </a:p>
          </p:txBody>
        </p:sp>
        <p:sp>
          <p:nvSpPr>
            <p:cNvPr id="75" name="文本框 36"/>
            <p:cNvSpPr txBox="1"/>
            <p:nvPr/>
          </p:nvSpPr>
          <p:spPr>
            <a:xfrm>
              <a:off x="9316564" y="1366588"/>
              <a:ext cx="16230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国产化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799267" y="3742273"/>
            <a:ext cx="3874988" cy="2181742"/>
            <a:chOff x="5799267" y="3742273"/>
            <a:chExt cx="3874988" cy="2181742"/>
          </a:xfrm>
        </p:grpSpPr>
        <p:sp>
          <p:nvSpPr>
            <p:cNvPr id="77" name="椭圆 76"/>
            <p:cNvSpPr/>
            <p:nvPr/>
          </p:nvSpPr>
          <p:spPr>
            <a:xfrm>
              <a:off x="6899822" y="3996205"/>
              <a:ext cx="1673878" cy="1673878"/>
            </a:xfrm>
            <a:prstGeom prst="ellipse">
              <a:avLst/>
            </a:prstGeom>
            <a:noFill/>
            <a:ln w="1143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8" name="图表 77"/>
            <p:cNvGraphicFramePr/>
            <p:nvPr/>
          </p:nvGraphicFramePr>
          <p:xfrm>
            <a:off x="5799267" y="3742273"/>
            <a:ext cx="3874988" cy="2181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9" name="文本框 15"/>
            <p:cNvSpPr txBox="1"/>
            <p:nvPr/>
          </p:nvSpPr>
          <p:spPr>
            <a:xfrm>
              <a:off x="7131568" y="4463812"/>
              <a:ext cx="1148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98.67%</a:t>
              </a:r>
            </a:p>
          </p:txBody>
        </p:sp>
        <p:sp>
          <p:nvSpPr>
            <p:cNvPr id="80" name="文本框 43"/>
            <p:cNvSpPr txBox="1"/>
            <p:nvPr/>
          </p:nvSpPr>
          <p:spPr>
            <a:xfrm>
              <a:off x="7142512" y="4912424"/>
              <a:ext cx="1153836" cy="39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+mn-ea"/>
                </a:rPr>
                <a:t>遥遥领先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aphicFrame>
        <p:nvGraphicFramePr>
          <p:cNvPr id="85" name="表格 53"/>
          <p:cNvGraphicFramePr>
            <a:graphicFrameLocks noGrp="1"/>
          </p:cNvGraphicFramePr>
          <p:nvPr/>
        </p:nvGraphicFramePr>
        <p:xfrm>
          <a:off x="1385991" y="3986322"/>
          <a:ext cx="4893753" cy="16013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3146"/>
                <a:gridCol w="1273618"/>
                <a:gridCol w="1228130"/>
                <a:gridCol w="1048859"/>
              </a:tblGrid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测试场景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我公司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X</a:t>
                      </a:r>
                      <a:r>
                        <a:rPr lang="zh-CN" altLang="en-US" sz="1400" dirty="0"/>
                        <a:t>开放平台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B</a:t>
                      </a:r>
                      <a:r>
                        <a:rPr lang="zh-CN" altLang="en-US" sz="1400" dirty="0"/>
                        <a:t>开放平台</a:t>
                      </a:r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新闻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DDC"/>
                          </a:solidFill>
                        </a:rPr>
                        <a:t>98.67</a:t>
                      </a:r>
                      <a:endParaRPr lang="zh-CN" altLang="en-US" sz="1400" dirty="0">
                        <a:solidFill>
                          <a:srgbClr val="007DD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98.50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96.14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教育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DDC"/>
                          </a:solidFill>
                        </a:rPr>
                        <a:t>93.95</a:t>
                      </a:r>
                      <a:endParaRPr lang="zh-CN" altLang="en-US" sz="1400" dirty="0">
                        <a:solidFill>
                          <a:srgbClr val="007DD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93.80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83.85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庭审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DDC"/>
                          </a:solidFill>
                        </a:rPr>
                        <a:t>95.50</a:t>
                      </a:r>
                      <a:endParaRPr lang="zh-CN" altLang="en-US" sz="1400" dirty="0">
                        <a:solidFill>
                          <a:srgbClr val="007DD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95.10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90.36</a:t>
                      </a:r>
                      <a:endParaRPr lang="zh-CN" altLang="en-US" sz="1400" dirty="0"/>
                    </a:p>
                  </a:txBody>
                  <a:tcPr/>
                </a:tc>
              </a:tr>
              <a:tr h="320266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会议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DDC"/>
                          </a:solidFill>
                        </a:rPr>
                        <a:t>93.11</a:t>
                      </a:r>
                      <a:endParaRPr lang="zh-CN" altLang="en-US" sz="1400" dirty="0">
                        <a:solidFill>
                          <a:srgbClr val="007DD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90.20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71.12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" name="文本框 18"/>
          <p:cNvSpPr txBox="1"/>
          <p:nvPr/>
        </p:nvSpPr>
        <p:spPr>
          <a:xfrm>
            <a:off x="1280454" y="5698625"/>
            <a:ext cx="489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+mn-ea"/>
              </a:rPr>
              <a:t>数据来源：中国信息通信研究院，</a:t>
            </a:r>
            <a:r>
              <a:rPr kumimoji="1" lang="en-US" altLang="zh-CN" sz="1000" dirty="0">
                <a:latin typeface="+mn-ea"/>
              </a:rPr>
              <a:t>2021</a:t>
            </a:r>
            <a:r>
              <a:rPr kumimoji="1" lang="zh-CN" altLang="en-US" sz="1000" dirty="0">
                <a:latin typeface="+mn-ea"/>
              </a:rPr>
              <a:t>年</a:t>
            </a:r>
            <a:r>
              <a:rPr kumimoji="1" lang="en-US" altLang="zh-CN" sz="1000" dirty="0">
                <a:latin typeface="+mn-ea"/>
              </a:rPr>
              <a:t>9</a:t>
            </a:r>
            <a:r>
              <a:rPr kumimoji="1" lang="zh-CN" altLang="en-US" sz="1000" dirty="0">
                <a:latin typeface="+mn-ea"/>
              </a:rPr>
              <a:t>月</a:t>
            </a:r>
          </a:p>
          <a:p>
            <a:endParaRPr kumimoji="1" lang="zh-CN" altLang="en-US" dirty="0"/>
          </a:p>
        </p:txBody>
      </p:sp>
      <p:sp>
        <p:nvSpPr>
          <p:cNvPr id="87" name="文本框 20"/>
          <p:cNvSpPr txBox="1"/>
          <p:nvPr/>
        </p:nvSpPr>
        <p:spPr>
          <a:xfrm>
            <a:off x="5095323" y="3700600"/>
            <a:ext cx="1407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+mn-ea"/>
              </a:rPr>
              <a:t>指标：正确率（</a:t>
            </a:r>
            <a:r>
              <a:rPr kumimoji="1" lang="en-US" altLang="zh-CN" sz="1000" dirty="0">
                <a:latin typeface="+mn-ea"/>
              </a:rPr>
              <a:t>%</a:t>
            </a:r>
            <a:r>
              <a:rPr kumimoji="1" lang="zh-CN" altLang="en-US" sz="1000" dirty="0">
                <a:latin typeface="+mn-ea"/>
              </a:rPr>
              <a:t>）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远程诊疗会议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096000" y="1016000"/>
            <a:ext cx="4285166" cy="5113338"/>
            <a:chOff x="7785216" y="1016000"/>
            <a:chExt cx="3440900" cy="5113338"/>
          </a:xfrm>
        </p:grpSpPr>
        <p:pic>
          <p:nvPicPr>
            <p:cNvPr id="35" name="图片 3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216" y="1016000"/>
              <a:ext cx="3440900" cy="5113338"/>
            </a:xfrm>
            <a:prstGeom prst="rect">
              <a:avLst/>
            </a:prstGeom>
          </p:spPr>
        </p:pic>
        <p:sp>
          <p:nvSpPr>
            <p:cNvPr id="36" name="任意形状 27"/>
            <p:cNvSpPr/>
            <p:nvPr/>
          </p:nvSpPr>
          <p:spPr>
            <a:xfrm>
              <a:off x="7785216" y="1016000"/>
              <a:ext cx="3440900" cy="5113338"/>
            </a:xfrm>
            <a:custGeom>
              <a:avLst/>
              <a:gdLst>
                <a:gd name="connsiteX0" fmla="*/ 0 w 3440900"/>
                <a:gd name="connsiteY0" fmla="*/ 0 h 5113338"/>
                <a:gd name="connsiteX1" fmla="*/ 3440900 w 3440900"/>
                <a:gd name="connsiteY1" fmla="*/ 0 h 5113338"/>
                <a:gd name="connsiteX2" fmla="*/ 3440900 w 3440900"/>
                <a:gd name="connsiteY2" fmla="*/ 5113338 h 5113338"/>
                <a:gd name="connsiteX3" fmla="*/ 0 w 3440900"/>
                <a:gd name="connsiteY3" fmla="*/ 5113338 h 511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0900" h="5113338">
                  <a:moveTo>
                    <a:pt x="0" y="0"/>
                  </a:moveTo>
                  <a:lnTo>
                    <a:pt x="3440900" y="0"/>
                  </a:lnTo>
                  <a:lnTo>
                    <a:pt x="3440900" y="5113338"/>
                  </a:lnTo>
                  <a:lnTo>
                    <a:pt x="0" y="5113338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160854" y="3343312"/>
            <a:ext cx="289447" cy="171377"/>
            <a:chOff x="365201" y="2607319"/>
            <a:chExt cx="289447" cy="171377"/>
          </a:xfrm>
          <a:solidFill>
            <a:schemeClr val="accent1"/>
          </a:solidFill>
        </p:grpSpPr>
        <p:sp>
          <p:nvSpPr>
            <p:cNvPr id="43" name="半闭框 42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半闭框 43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5" name="直线连接符 65"/>
          <p:cNvCxnSpPr/>
          <p:nvPr/>
        </p:nvCxnSpPr>
        <p:spPr>
          <a:xfrm>
            <a:off x="10544537" y="3429000"/>
            <a:ext cx="580848" cy="0"/>
          </a:xfrm>
          <a:prstGeom prst="line">
            <a:avLst/>
          </a:prstGeom>
          <a:ln w="25400" cap="rnd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任意形状 46"/>
          <p:cNvSpPr/>
          <p:nvPr/>
        </p:nvSpPr>
        <p:spPr>
          <a:xfrm>
            <a:off x="10186691" y="5630716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标题 2"/>
          <p:cNvSpPr txBox="1"/>
          <p:nvPr/>
        </p:nvSpPr>
        <p:spPr>
          <a:xfrm>
            <a:off x="1226369" y="2491257"/>
            <a:ext cx="5245878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/>
              <a:t>THANKS</a:t>
            </a:r>
            <a:br>
              <a:rPr lang="en-US" altLang="zh-CN" sz="5400" dirty="0"/>
            </a:br>
            <a:r>
              <a:rPr lang="zh-CN" altLang="en-US" sz="5400" dirty="0" smtClean="0"/>
              <a:t>感谢观看</a:t>
            </a:r>
            <a:r>
              <a:rPr lang="zh-CN" altLang="en-US" sz="5400" dirty="0"/>
              <a:t>！</a:t>
            </a:r>
          </a:p>
        </p:txBody>
      </p:sp>
      <p:pic>
        <p:nvPicPr>
          <p:cNvPr id="49" name="Picture 4" descr="D:\周志强\工作\公司\公司logo\讯维信息\LOGO\logo2白影2副本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0" y="315626"/>
            <a:ext cx="2198255" cy="372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92640" y="7153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行业痛点</a:t>
            </a:r>
            <a:endParaRPr lang="en-US" sz="32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420256"/>
            <a:ext cx="515620" cy="45720"/>
            <a:chOff x="603399" y="1554480"/>
            <a:chExt cx="515620" cy="45720"/>
          </a:xfrm>
        </p:grpSpPr>
        <p:sp>
          <p:nvSpPr>
            <p:cNvPr id="5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81012" y="5938567"/>
            <a:ext cx="5310987" cy="659448"/>
            <a:chOff x="6881012" y="5577840"/>
            <a:chExt cx="5310987" cy="659448"/>
          </a:xfrm>
        </p:grpSpPr>
        <p:sp>
          <p:nvSpPr>
            <p:cNvPr id="13" name="任意形状 11"/>
            <p:cNvSpPr/>
            <p:nvPr/>
          </p:nvSpPr>
          <p:spPr>
            <a:xfrm>
              <a:off x="6881012" y="5577840"/>
              <a:ext cx="5310987" cy="659448"/>
            </a:xfrm>
            <a:custGeom>
              <a:avLst/>
              <a:gdLst>
                <a:gd name="connsiteX0" fmla="*/ 109910 w 4917440"/>
                <a:gd name="connsiteY0" fmla="*/ 0 h 659448"/>
                <a:gd name="connsiteX1" fmla="*/ 4917440 w 4917440"/>
                <a:gd name="connsiteY1" fmla="*/ 0 h 659448"/>
                <a:gd name="connsiteX2" fmla="*/ 4917440 w 4917440"/>
                <a:gd name="connsiteY2" fmla="*/ 659448 h 659448"/>
                <a:gd name="connsiteX3" fmla="*/ 109910 w 4917440"/>
                <a:gd name="connsiteY3" fmla="*/ 659448 h 659448"/>
                <a:gd name="connsiteX4" fmla="*/ 0 w 4917440"/>
                <a:gd name="connsiteY4" fmla="*/ 549538 h 659448"/>
                <a:gd name="connsiteX5" fmla="*/ 0 w 4917440"/>
                <a:gd name="connsiteY5" fmla="*/ 109910 h 659448"/>
                <a:gd name="connsiteX6" fmla="*/ 109910 w 4917440"/>
                <a:gd name="connsiteY6" fmla="*/ 0 h 6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7440" h="659448">
                  <a:moveTo>
                    <a:pt x="109910" y="0"/>
                  </a:moveTo>
                  <a:lnTo>
                    <a:pt x="4917440" y="0"/>
                  </a:lnTo>
                  <a:lnTo>
                    <a:pt x="4917440" y="659448"/>
                  </a:lnTo>
                  <a:lnTo>
                    <a:pt x="109910" y="659448"/>
                  </a:lnTo>
                  <a:cubicBezTo>
                    <a:pt x="49208" y="659448"/>
                    <a:pt x="0" y="610240"/>
                    <a:pt x="0" y="549538"/>
                  </a:cubicBezTo>
                  <a:lnTo>
                    <a:pt x="0" y="109910"/>
                  </a:lnTo>
                  <a:cubicBezTo>
                    <a:pt x="0" y="49208"/>
                    <a:pt x="49208" y="0"/>
                    <a:pt x="10991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92"/>
            <p:cNvSpPr txBox="1"/>
            <p:nvPr/>
          </p:nvSpPr>
          <p:spPr>
            <a:xfrm>
              <a:off x="7633406" y="5692418"/>
              <a:ext cx="34126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用户痛点</a:t>
              </a:r>
              <a:endParaRPr lang="en-US" altLang="zh-CN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55" y="715692"/>
            <a:ext cx="5311140" cy="53111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3991" y="1704030"/>
            <a:ext cx="5194024" cy="1305487"/>
            <a:chOff x="783991" y="1454626"/>
            <a:chExt cx="5194024" cy="1305487"/>
          </a:xfrm>
        </p:grpSpPr>
        <p:sp>
          <p:nvSpPr>
            <p:cNvPr id="17" name="圆角矩形 16"/>
            <p:cNvSpPr/>
            <p:nvPr/>
          </p:nvSpPr>
          <p:spPr>
            <a:xfrm>
              <a:off x="783991" y="1454626"/>
              <a:ext cx="56100" cy="1247934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4"/>
            <p:cNvGrpSpPr/>
            <p:nvPr/>
          </p:nvGrpSpPr>
          <p:grpSpPr>
            <a:xfrm>
              <a:off x="922075" y="1495105"/>
              <a:ext cx="5055940" cy="1265008"/>
              <a:chOff x="922075" y="1495105"/>
              <a:chExt cx="5055940" cy="1265008"/>
            </a:xfrm>
          </p:grpSpPr>
          <p:sp>
            <p:nvSpPr>
              <p:cNvPr id="19" name="文本框 15"/>
              <p:cNvSpPr txBox="1"/>
              <p:nvPr/>
            </p:nvSpPr>
            <p:spPr>
              <a:xfrm>
                <a:off x="922075" y="1495105"/>
                <a:ext cx="2726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人工记录</a:t>
                </a:r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效率低</a:t>
                </a:r>
                <a:endParaRPr lang="en-US" altLang="zh-CN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0" name="文本框 18"/>
              <p:cNvSpPr txBox="1"/>
              <p:nvPr/>
            </p:nvSpPr>
            <p:spPr>
              <a:xfrm>
                <a:off x="922075" y="1883911"/>
                <a:ext cx="5055940" cy="876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整理耗时，工作速度慢，</a:t>
                </a:r>
                <a:r>
                  <a:rPr lang="en-US" altLang="zh-CN" dirty="0">
                    <a:latin typeface="+mn-ea"/>
                  </a:rPr>
                  <a:t>1</a:t>
                </a:r>
                <a:r>
                  <a:rPr lang="zh-CN" altLang="en-US" dirty="0">
                    <a:latin typeface="+mn-ea"/>
                  </a:rPr>
                  <a:t>小时的会议回听约</a:t>
                </a:r>
                <a:r>
                  <a:rPr lang="en-US" altLang="zh-CN" dirty="0">
                    <a:latin typeface="+mn-ea"/>
                  </a:rPr>
                  <a:t>3-5</a:t>
                </a:r>
                <a:r>
                  <a:rPr lang="zh-CN" altLang="en-US" dirty="0">
                    <a:latin typeface="+mn-ea"/>
                  </a:rPr>
                  <a:t>小时。</a:t>
                </a:r>
                <a:endParaRPr lang="en-US" altLang="zh-CN" dirty="0">
                  <a:latin typeface="+mn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3991" y="3341618"/>
            <a:ext cx="4960854" cy="1295944"/>
            <a:chOff x="783991" y="2980891"/>
            <a:chExt cx="4960854" cy="1295944"/>
          </a:xfrm>
        </p:grpSpPr>
        <p:sp>
          <p:nvSpPr>
            <p:cNvPr id="22" name="圆角矩形 21"/>
            <p:cNvSpPr/>
            <p:nvPr/>
          </p:nvSpPr>
          <p:spPr>
            <a:xfrm>
              <a:off x="783991" y="3028901"/>
              <a:ext cx="56100" cy="1247934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10"/>
            <p:cNvGrpSpPr/>
            <p:nvPr/>
          </p:nvGrpSpPr>
          <p:grpSpPr>
            <a:xfrm>
              <a:off x="922074" y="2980891"/>
              <a:ext cx="4822771" cy="987838"/>
              <a:chOff x="922074" y="2980891"/>
              <a:chExt cx="4822771" cy="987838"/>
            </a:xfrm>
          </p:grpSpPr>
          <p:sp>
            <p:nvSpPr>
              <p:cNvPr id="24" name="文本框 59"/>
              <p:cNvSpPr txBox="1"/>
              <p:nvPr/>
            </p:nvSpPr>
            <p:spPr>
              <a:xfrm>
                <a:off x="922075" y="2980891"/>
                <a:ext cx="2726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国际会议</a:t>
                </a:r>
                <a:r>
                  <a:rPr lang="en-US" altLang="zh-CN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成本高</a:t>
                </a:r>
                <a:endParaRPr lang="en-US" altLang="zh-CN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8" name="文本框 21"/>
              <p:cNvSpPr txBox="1"/>
              <p:nvPr/>
            </p:nvSpPr>
            <p:spPr>
              <a:xfrm>
                <a:off x="922074" y="3570350"/>
                <a:ext cx="4822771" cy="398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  <a:cs typeface="+mn-cs"/>
                  </a:rPr>
                  <a:t>国际合作，多语种沟通时，会议成本高。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83991" y="4963903"/>
            <a:ext cx="5194024" cy="1319594"/>
            <a:chOff x="783991" y="4603176"/>
            <a:chExt cx="5194024" cy="1319594"/>
          </a:xfrm>
        </p:grpSpPr>
        <p:sp>
          <p:nvSpPr>
            <p:cNvPr id="31" name="圆角矩形 30"/>
            <p:cNvSpPr/>
            <p:nvPr/>
          </p:nvSpPr>
          <p:spPr>
            <a:xfrm>
              <a:off x="783991" y="4603176"/>
              <a:ext cx="56100" cy="1247934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70"/>
            <p:cNvSpPr txBox="1"/>
            <p:nvPr/>
          </p:nvSpPr>
          <p:spPr>
            <a:xfrm>
              <a:off x="922075" y="4603176"/>
              <a:ext cx="3639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辅助设备</a:t>
              </a:r>
              <a:r>
                <a:rPr lang="en-US" altLang="zh-CN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-</a:t>
              </a: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安全性差</a:t>
              </a:r>
              <a:endPara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33" name="文本框 24"/>
            <p:cNvSpPr txBox="1"/>
            <p:nvPr/>
          </p:nvSpPr>
          <p:spPr>
            <a:xfrm>
              <a:off x="922074" y="5046568"/>
              <a:ext cx="5055941" cy="876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+mn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dirty="0"/>
                <a:t>使用手机、录音笔等进行会议内容录音，会后传播安全性差，敏感信息易泄漏。</a:t>
              </a:r>
              <a:endParaRPr lang="en-US" altLang="zh-CN" dirty="0"/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48" y="2872938"/>
            <a:ext cx="1816100" cy="863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5" name="任意形状 40"/>
          <p:cNvSpPr/>
          <p:nvPr/>
        </p:nvSpPr>
        <p:spPr>
          <a:xfrm>
            <a:off x="4180635" y="1682040"/>
            <a:ext cx="1913641" cy="565608"/>
          </a:xfrm>
          <a:custGeom>
            <a:avLst/>
            <a:gdLst>
              <a:gd name="connsiteX0" fmla="*/ 0 w 1913641"/>
              <a:gd name="connsiteY0" fmla="*/ 565608 h 565608"/>
              <a:gd name="connsiteX1" fmla="*/ 641023 w 1913641"/>
              <a:gd name="connsiteY1" fmla="*/ 0 h 565608"/>
              <a:gd name="connsiteX2" fmla="*/ 1913641 w 1913641"/>
              <a:gd name="connsiteY2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641" h="565608">
                <a:moveTo>
                  <a:pt x="0" y="565608"/>
                </a:moveTo>
                <a:lnTo>
                  <a:pt x="641023" y="0"/>
                </a:lnTo>
                <a:lnTo>
                  <a:pt x="1913641" y="0"/>
                </a:lnTo>
              </a:path>
            </a:pathLst>
          </a:custGeom>
          <a:noFill/>
          <a:ln w="25400">
            <a:gradFill>
              <a:gsLst>
                <a:gs pos="10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形状 41"/>
          <p:cNvSpPr/>
          <p:nvPr/>
        </p:nvSpPr>
        <p:spPr>
          <a:xfrm flipV="1">
            <a:off x="4344095" y="4821034"/>
            <a:ext cx="1913641" cy="565608"/>
          </a:xfrm>
          <a:custGeom>
            <a:avLst/>
            <a:gdLst>
              <a:gd name="connsiteX0" fmla="*/ 0 w 1913641"/>
              <a:gd name="connsiteY0" fmla="*/ 565608 h 565608"/>
              <a:gd name="connsiteX1" fmla="*/ 641023 w 1913641"/>
              <a:gd name="connsiteY1" fmla="*/ 0 h 565608"/>
              <a:gd name="connsiteX2" fmla="*/ 1913641 w 1913641"/>
              <a:gd name="connsiteY2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641" h="565608">
                <a:moveTo>
                  <a:pt x="0" y="565608"/>
                </a:moveTo>
                <a:lnTo>
                  <a:pt x="641023" y="0"/>
                </a:lnTo>
                <a:lnTo>
                  <a:pt x="1913641" y="0"/>
                </a:lnTo>
              </a:path>
            </a:pathLst>
          </a:custGeom>
          <a:noFill/>
          <a:ln w="25400">
            <a:gradFill>
              <a:gsLst>
                <a:gs pos="10000">
                  <a:schemeClr val="accent1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883922" y="2281053"/>
            <a:ext cx="3482156" cy="3355720"/>
            <a:chOff x="1883922" y="2004216"/>
            <a:chExt cx="3482156" cy="3355720"/>
          </a:xfrm>
        </p:grpSpPr>
        <p:sp>
          <p:nvSpPr>
            <p:cNvPr id="38" name="椭圆 37"/>
            <p:cNvSpPr/>
            <p:nvPr/>
          </p:nvSpPr>
          <p:spPr>
            <a:xfrm>
              <a:off x="1883922" y="2004216"/>
              <a:ext cx="3355720" cy="33557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38"/>
            <p:cNvSpPr/>
            <p:nvPr/>
          </p:nvSpPr>
          <p:spPr>
            <a:xfrm>
              <a:off x="2490471" y="2610765"/>
              <a:ext cx="2142622" cy="2142622"/>
            </a:xfrm>
            <a:prstGeom prst="ellipse">
              <a:avLst/>
            </a:prstGeom>
            <a:solidFill>
              <a:schemeClr val="bg1"/>
            </a:solidFill>
            <a:ln w="190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4917035" y="3303734"/>
              <a:ext cx="141402" cy="756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2268556">
              <a:off x="3042828" y="4553695"/>
              <a:ext cx="141402" cy="756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9050419">
              <a:off x="2563631" y="2264858"/>
              <a:ext cx="141402" cy="756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5"/>
            <p:cNvGrpSpPr/>
            <p:nvPr/>
          </p:nvGrpSpPr>
          <p:grpSpPr>
            <a:xfrm>
              <a:off x="2697330" y="2817624"/>
              <a:ext cx="1728904" cy="1728904"/>
              <a:chOff x="2697330" y="2817624"/>
              <a:chExt cx="1728904" cy="172890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697330" y="2817624"/>
                <a:ext cx="1728904" cy="1728904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0">
                <a:noFill/>
              </a:ln>
              <a:effectLst>
                <a:outerShdw blurRad="304800" dist="38100" dir="8100000" algn="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"/>
              <p:cNvSpPr txBox="1"/>
              <p:nvPr/>
            </p:nvSpPr>
            <p:spPr>
              <a:xfrm>
                <a:off x="2772203" y="3544133"/>
                <a:ext cx="157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会听</a:t>
                </a:r>
                <a:r>
                  <a:rPr lang="en-US" altLang="zh-CN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·</a:t>
                </a: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会议</a:t>
                </a:r>
              </a:p>
            </p:txBody>
          </p:sp>
          <p:cxnSp>
            <p:nvCxnSpPr>
              <p:cNvPr id="46" name="直线连接符 12"/>
              <p:cNvCxnSpPr/>
              <p:nvPr/>
            </p:nvCxnSpPr>
            <p:spPr>
              <a:xfrm>
                <a:off x="3414429" y="4140076"/>
                <a:ext cx="294707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任意形状 47"/>
              <p:cNvSpPr/>
              <p:nvPr/>
            </p:nvSpPr>
            <p:spPr>
              <a:xfrm>
                <a:off x="3412041" y="3224513"/>
                <a:ext cx="299482" cy="299030"/>
              </a:xfrm>
              <a:custGeom>
                <a:avLst/>
                <a:gdLst>
                  <a:gd name="connsiteX0" fmla="*/ 121763 h 600884"/>
                  <a:gd name="connsiteY0" fmla="*/ 121763 h 600884"/>
                  <a:gd name="connsiteX1" fmla="*/ 121763 h 600884"/>
                  <a:gd name="connsiteY1" fmla="*/ 121763 h 600884"/>
                  <a:gd name="connsiteX2" fmla="*/ 121763 h 600884"/>
                  <a:gd name="connsiteY2" fmla="*/ 121763 h 600884"/>
                  <a:gd name="connsiteX3" fmla="*/ 121763 h 600884"/>
                  <a:gd name="connsiteY3" fmla="*/ 121763 h 600884"/>
                  <a:gd name="connsiteX4" fmla="*/ 121763 h 600884"/>
                  <a:gd name="connsiteY4" fmla="*/ 121763 h 600884"/>
                  <a:gd name="connsiteX5" fmla="*/ 121763 h 600884"/>
                  <a:gd name="connsiteY5" fmla="*/ 121763 h 600884"/>
                  <a:gd name="connsiteX6" fmla="*/ 121763 h 600884"/>
                  <a:gd name="connsiteY6" fmla="*/ 121763 h 600884"/>
                  <a:gd name="connsiteX7" fmla="*/ 121763 h 600884"/>
                  <a:gd name="connsiteY7" fmla="*/ 121763 h 600884"/>
                  <a:gd name="connsiteX8" fmla="*/ 121763 h 600884"/>
                  <a:gd name="connsiteY8" fmla="*/ 121763 h 600884"/>
                  <a:gd name="connsiteX9" fmla="*/ 121763 h 600884"/>
                  <a:gd name="connsiteY9" fmla="*/ 121763 h 600884"/>
                  <a:gd name="connsiteX10" fmla="*/ 121763 h 600884"/>
                  <a:gd name="connsiteY10" fmla="*/ 121763 h 600884"/>
                  <a:gd name="connsiteX11" fmla="*/ 121763 h 600884"/>
                  <a:gd name="connsiteY11" fmla="*/ 121763 h 600884"/>
                  <a:gd name="connsiteX12" fmla="*/ 121763 h 600884"/>
                  <a:gd name="connsiteY12" fmla="*/ 121763 h 600884"/>
                  <a:gd name="connsiteX13" fmla="*/ 121763 h 600884"/>
                  <a:gd name="connsiteY13" fmla="*/ 121763 h 600884"/>
                  <a:gd name="connsiteX14" fmla="*/ 121763 h 600884"/>
                  <a:gd name="connsiteY14" fmla="*/ 121763 h 600884"/>
                  <a:gd name="connsiteX15" fmla="*/ 121763 h 600884"/>
                  <a:gd name="connsiteY15" fmla="*/ 121763 h 600884"/>
                  <a:gd name="connsiteX16" fmla="*/ 121763 h 600884"/>
                  <a:gd name="connsiteY16" fmla="*/ 121763 h 600884"/>
                  <a:gd name="connsiteX17" fmla="*/ 121763 h 600884"/>
                  <a:gd name="connsiteY17" fmla="*/ 121763 h 600884"/>
                  <a:gd name="connsiteX18" fmla="*/ 121763 h 600884"/>
                  <a:gd name="connsiteY18" fmla="*/ 121763 h 600884"/>
                  <a:gd name="connsiteX19" fmla="*/ 121763 h 600884"/>
                  <a:gd name="connsiteY19" fmla="*/ 121763 h 600884"/>
                  <a:gd name="connsiteX20" fmla="*/ 121763 h 600884"/>
                  <a:gd name="connsiteY20" fmla="*/ 121763 h 600884"/>
                  <a:gd name="connsiteX21" fmla="*/ 121763 h 600884"/>
                  <a:gd name="connsiteY21" fmla="*/ 121763 h 600884"/>
                  <a:gd name="connsiteX22" fmla="*/ 121763 h 600884"/>
                  <a:gd name="connsiteY22" fmla="*/ 121763 h 600884"/>
                  <a:gd name="connsiteX23" fmla="*/ 121763 h 600884"/>
                  <a:gd name="connsiteY23" fmla="*/ 121763 h 600884"/>
                  <a:gd name="connsiteX24" fmla="*/ 121763 h 600884"/>
                  <a:gd name="connsiteY24" fmla="*/ 121763 h 600884"/>
                  <a:gd name="connsiteX25" fmla="*/ 121763 h 600884"/>
                  <a:gd name="connsiteY25" fmla="*/ 121763 h 600884"/>
                  <a:gd name="connsiteX26" fmla="*/ 121763 h 600884"/>
                  <a:gd name="connsiteY26" fmla="*/ 121763 h 600884"/>
                  <a:gd name="connsiteX27" fmla="*/ 121763 h 600884"/>
                  <a:gd name="connsiteY27" fmla="*/ 121763 h 600884"/>
                  <a:gd name="connsiteX28" fmla="*/ 121763 h 600884"/>
                  <a:gd name="connsiteY28" fmla="*/ 121763 h 600884"/>
                  <a:gd name="connsiteX29" fmla="*/ 121763 h 600884"/>
                  <a:gd name="connsiteY29" fmla="*/ 121763 h 600884"/>
                  <a:gd name="connsiteX30" fmla="*/ 121763 h 600884"/>
                  <a:gd name="connsiteY30" fmla="*/ 121763 h 600884"/>
                  <a:gd name="connsiteX31" fmla="*/ 121763 h 600884"/>
                  <a:gd name="connsiteY31" fmla="*/ 121763 h 600884"/>
                  <a:gd name="connsiteX32" fmla="*/ 121763 h 600884"/>
                  <a:gd name="connsiteY32" fmla="*/ 121763 h 600884"/>
                  <a:gd name="connsiteX33" fmla="*/ 121763 h 600884"/>
                  <a:gd name="connsiteY33" fmla="*/ 121763 h 600884"/>
                  <a:gd name="connsiteX34" fmla="*/ 121763 h 600884"/>
                  <a:gd name="connsiteY34" fmla="*/ 121763 h 600884"/>
                  <a:gd name="connsiteX35" fmla="*/ 121763 h 600884"/>
                  <a:gd name="connsiteY35" fmla="*/ 121763 h 600884"/>
                  <a:gd name="connsiteX36" fmla="*/ 121763 h 600884"/>
                  <a:gd name="connsiteY36" fmla="*/ 121763 h 600884"/>
                  <a:gd name="connsiteX37" fmla="*/ 121763 h 600884"/>
                  <a:gd name="connsiteY37" fmla="*/ 121763 h 600884"/>
                  <a:gd name="connsiteX38" fmla="*/ 121763 h 600884"/>
                  <a:gd name="connsiteY38" fmla="*/ 121763 h 600884"/>
                  <a:gd name="connsiteX39" fmla="*/ 121763 h 600884"/>
                  <a:gd name="connsiteY39" fmla="*/ 121763 h 600884"/>
                  <a:gd name="connsiteX40" fmla="*/ 121763 h 600884"/>
                  <a:gd name="connsiteY40" fmla="*/ 121763 h 600884"/>
                  <a:gd name="connsiteX41" fmla="*/ 121763 h 600884"/>
                  <a:gd name="connsiteY41" fmla="*/ 121763 h 600884"/>
                  <a:gd name="connsiteX42" fmla="*/ 121763 h 600884"/>
                  <a:gd name="connsiteY42" fmla="*/ 121763 h 600884"/>
                  <a:gd name="connsiteX43" fmla="*/ 121763 h 600884"/>
                  <a:gd name="connsiteY43" fmla="*/ 121763 h 600884"/>
                  <a:gd name="connsiteX44" fmla="*/ 121763 h 600884"/>
                  <a:gd name="connsiteY44" fmla="*/ 121763 h 600884"/>
                  <a:gd name="connsiteX45" fmla="*/ 121763 h 600884"/>
                  <a:gd name="connsiteY45" fmla="*/ 121763 h 600884"/>
                  <a:gd name="connsiteX46" fmla="*/ 121763 h 600884"/>
                  <a:gd name="connsiteY46" fmla="*/ 121763 h 600884"/>
                  <a:gd name="connsiteX47" fmla="*/ 121763 h 600884"/>
                  <a:gd name="connsiteY47" fmla="*/ 121763 h 600884"/>
                  <a:gd name="connsiteX48" fmla="*/ 121763 h 600884"/>
                  <a:gd name="connsiteY48" fmla="*/ 121763 h 600884"/>
                  <a:gd name="connsiteX49" fmla="*/ 121763 h 600884"/>
                  <a:gd name="connsiteY49" fmla="*/ 121763 h 600884"/>
                  <a:gd name="connsiteX50" fmla="*/ 121763 h 600884"/>
                  <a:gd name="connsiteY50" fmla="*/ 121763 h 600884"/>
                  <a:gd name="connsiteX51" fmla="*/ 121763 h 600884"/>
                  <a:gd name="connsiteY51" fmla="*/ 121763 h 600884"/>
                  <a:gd name="connsiteX52" fmla="*/ 121763 h 600884"/>
                  <a:gd name="connsiteY52" fmla="*/ 121763 h 600884"/>
                  <a:gd name="connsiteX53" fmla="*/ 121763 h 600884"/>
                  <a:gd name="connsiteY53" fmla="*/ 121763 h 600884"/>
                  <a:gd name="connsiteX54" fmla="*/ 121763 h 600884"/>
                  <a:gd name="connsiteY54" fmla="*/ 121763 h 600884"/>
                  <a:gd name="connsiteX55" fmla="*/ 121763 h 600884"/>
                  <a:gd name="connsiteY55" fmla="*/ 121763 h 600884"/>
                  <a:gd name="connsiteX56" fmla="*/ 121763 h 600884"/>
                  <a:gd name="connsiteY56" fmla="*/ 121763 h 600884"/>
                  <a:gd name="connsiteX57" fmla="*/ 121763 h 600884"/>
                  <a:gd name="connsiteY57" fmla="*/ 121763 h 60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07639" h="606722">
                    <a:moveTo>
                      <a:pt x="99063" y="487991"/>
                    </a:moveTo>
                    <a:cubicBezTo>
                      <a:pt x="88115" y="487991"/>
                      <a:pt x="79215" y="496878"/>
                      <a:pt x="79215" y="507809"/>
                    </a:cubicBezTo>
                    <a:cubicBezTo>
                      <a:pt x="79215" y="518740"/>
                      <a:pt x="88115" y="527538"/>
                      <a:pt x="99063" y="527538"/>
                    </a:cubicBezTo>
                    <a:lnTo>
                      <a:pt x="508576" y="527538"/>
                    </a:lnTo>
                    <a:cubicBezTo>
                      <a:pt x="519524" y="527538"/>
                      <a:pt x="528335" y="518740"/>
                      <a:pt x="528335" y="507809"/>
                    </a:cubicBezTo>
                    <a:cubicBezTo>
                      <a:pt x="528335" y="496878"/>
                      <a:pt x="519524" y="487991"/>
                      <a:pt x="508576" y="487991"/>
                    </a:cubicBezTo>
                    <a:close/>
                    <a:moveTo>
                      <a:pt x="72539" y="356106"/>
                    </a:moveTo>
                    <a:lnTo>
                      <a:pt x="49843" y="408895"/>
                    </a:lnTo>
                    <a:lnTo>
                      <a:pt x="557796" y="408895"/>
                    </a:lnTo>
                    <a:lnTo>
                      <a:pt x="535100" y="356106"/>
                    </a:lnTo>
                    <a:close/>
                    <a:moveTo>
                      <a:pt x="468880" y="237374"/>
                    </a:moveTo>
                    <a:cubicBezTo>
                      <a:pt x="457932" y="237374"/>
                      <a:pt x="449121" y="246262"/>
                      <a:pt x="449121" y="257193"/>
                    </a:cubicBezTo>
                    <a:cubicBezTo>
                      <a:pt x="449121" y="268124"/>
                      <a:pt x="457932" y="277011"/>
                      <a:pt x="468880" y="277011"/>
                    </a:cubicBezTo>
                    <a:cubicBezTo>
                      <a:pt x="479827" y="277011"/>
                      <a:pt x="488728" y="268124"/>
                      <a:pt x="488728" y="257193"/>
                    </a:cubicBezTo>
                    <a:cubicBezTo>
                      <a:pt x="488728" y="246262"/>
                      <a:pt x="479827" y="237374"/>
                      <a:pt x="468880" y="237374"/>
                    </a:cubicBezTo>
                    <a:close/>
                    <a:moveTo>
                      <a:pt x="138670" y="237374"/>
                    </a:moveTo>
                    <a:cubicBezTo>
                      <a:pt x="127723" y="237374"/>
                      <a:pt x="118911" y="246262"/>
                      <a:pt x="118911" y="257193"/>
                    </a:cubicBezTo>
                    <a:cubicBezTo>
                      <a:pt x="118911" y="268124"/>
                      <a:pt x="127723" y="277011"/>
                      <a:pt x="138670" y="277011"/>
                    </a:cubicBezTo>
                    <a:cubicBezTo>
                      <a:pt x="149618" y="277011"/>
                      <a:pt x="158518" y="268124"/>
                      <a:pt x="158518" y="257193"/>
                    </a:cubicBezTo>
                    <a:cubicBezTo>
                      <a:pt x="158518" y="246262"/>
                      <a:pt x="149618" y="237374"/>
                      <a:pt x="138670" y="237374"/>
                    </a:cubicBezTo>
                    <a:close/>
                    <a:moveTo>
                      <a:pt x="303820" y="118762"/>
                    </a:moveTo>
                    <a:cubicBezTo>
                      <a:pt x="336615" y="118762"/>
                      <a:pt x="363201" y="145316"/>
                      <a:pt x="363201" y="178073"/>
                    </a:cubicBezTo>
                    <a:cubicBezTo>
                      <a:pt x="363201" y="210830"/>
                      <a:pt x="336615" y="237384"/>
                      <a:pt x="303820" y="237384"/>
                    </a:cubicBezTo>
                    <a:cubicBezTo>
                      <a:pt x="271025" y="237384"/>
                      <a:pt x="244439" y="210830"/>
                      <a:pt x="244439" y="178073"/>
                    </a:cubicBezTo>
                    <a:cubicBezTo>
                      <a:pt x="244439" y="145316"/>
                      <a:pt x="271025" y="118762"/>
                      <a:pt x="303820" y="118762"/>
                    </a:cubicBezTo>
                    <a:close/>
                    <a:moveTo>
                      <a:pt x="422686" y="85761"/>
                    </a:moveTo>
                    <a:cubicBezTo>
                      <a:pt x="411738" y="85761"/>
                      <a:pt x="402838" y="94559"/>
                      <a:pt x="402838" y="105490"/>
                    </a:cubicBezTo>
                    <a:cubicBezTo>
                      <a:pt x="402838" y="116421"/>
                      <a:pt x="411738" y="125308"/>
                      <a:pt x="422686" y="125308"/>
                    </a:cubicBezTo>
                    <a:lnTo>
                      <a:pt x="462293" y="125308"/>
                    </a:lnTo>
                    <a:cubicBezTo>
                      <a:pt x="473241" y="125308"/>
                      <a:pt x="482142" y="116421"/>
                      <a:pt x="482142" y="105490"/>
                    </a:cubicBezTo>
                    <a:cubicBezTo>
                      <a:pt x="482142" y="94559"/>
                      <a:pt x="473241" y="85761"/>
                      <a:pt x="462293" y="85761"/>
                    </a:cubicBezTo>
                    <a:close/>
                    <a:moveTo>
                      <a:pt x="132084" y="85761"/>
                    </a:moveTo>
                    <a:cubicBezTo>
                      <a:pt x="121136" y="85761"/>
                      <a:pt x="112236" y="94559"/>
                      <a:pt x="112236" y="105490"/>
                    </a:cubicBezTo>
                    <a:cubicBezTo>
                      <a:pt x="112236" y="116421"/>
                      <a:pt x="121136" y="125308"/>
                      <a:pt x="132084" y="125308"/>
                    </a:cubicBezTo>
                    <a:lnTo>
                      <a:pt x="171691" y="125308"/>
                    </a:lnTo>
                    <a:cubicBezTo>
                      <a:pt x="182639" y="125308"/>
                      <a:pt x="191539" y="116421"/>
                      <a:pt x="191539" y="105490"/>
                    </a:cubicBezTo>
                    <a:cubicBezTo>
                      <a:pt x="191539" y="94559"/>
                      <a:pt x="182639" y="85761"/>
                      <a:pt x="171691" y="85761"/>
                    </a:cubicBezTo>
                    <a:close/>
                    <a:moveTo>
                      <a:pt x="303775" y="79095"/>
                    </a:moveTo>
                    <a:cubicBezTo>
                      <a:pt x="249215" y="79095"/>
                      <a:pt x="204712" y="123531"/>
                      <a:pt x="204712" y="178009"/>
                    </a:cubicBezTo>
                    <a:cubicBezTo>
                      <a:pt x="204712" y="232575"/>
                      <a:pt x="249215" y="277011"/>
                      <a:pt x="303775" y="277011"/>
                    </a:cubicBezTo>
                    <a:cubicBezTo>
                      <a:pt x="358424" y="277011"/>
                      <a:pt x="402838" y="232575"/>
                      <a:pt x="402838" y="178009"/>
                    </a:cubicBezTo>
                    <a:cubicBezTo>
                      <a:pt x="402838" y="123531"/>
                      <a:pt x="358424" y="79095"/>
                      <a:pt x="303775" y="79095"/>
                    </a:cubicBezTo>
                    <a:close/>
                    <a:moveTo>
                      <a:pt x="99063" y="0"/>
                    </a:moveTo>
                    <a:lnTo>
                      <a:pt x="508576" y="0"/>
                    </a:lnTo>
                    <a:cubicBezTo>
                      <a:pt x="541330" y="0"/>
                      <a:pt x="567943" y="26661"/>
                      <a:pt x="567943" y="59366"/>
                    </a:cubicBezTo>
                    <a:lnTo>
                      <a:pt x="567943" y="332289"/>
                    </a:lnTo>
                    <a:lnTo>
                      <a:pt x="606037" y="420804"/>
                    </a:lnTo>
                    <a:cubicBezTo>
                      <a:pt x="606037" y="420893"/>
                      <a:pt x="606037" y="420893"/>
                      <a:pt x="606037" y="420893"/>
                    </a:cubicBezTo>
                    <a:cubicBezTo>
                      <a:pt x="607016" y="423292"/>
                      <a:pt x="607639" y="426492"/>
                      <a:pt x="607639" y="428625"/>
                    </a:cubicBezTo>
                    <a:lnTo>
                      <a:pt x="607639" y="547356"/>
                    </a:lnTo>
                    <a:cubicBezTo>
                      <a:pt x="607639" y="580061"/>
                      <a:pt x="580937" y="606722"/>
                      <a:pt x="548184" y="606722"/>
                    </a:cubicBezTo>
                    <a:lnTo>
                      <a:pt x="59456" y="606722"/>
                    </a:lnTo>
                    <a:cubicBezTo>
                      <a:pt x="26702" y="606722"/>
                      <a:pt x="0" y="580061"/>
                      <a:pt x="0" y="547356"/>
                    </a:cubicBezTo>
                    <a:lnTo>
                      <a:pt x="0" y="428625"/>
                    </a:lnTo>
                    <a:cubicBezTo>
                      <a:pt x="0" y="426492"/>
                      <a:pt x="534" y="423292"/>
                      <a:pt x="1602" y="420893"/>
                    </a:cubicBezTo>
                    <a:lnTo>
                      <a:pt x="39607" y="332289"/>
                    </a:lnTo>
                    <a:lnTo>
                      <a:pt x="39607" y="59366"/>
                    </a:lnTo>
                    <a:cubicBezTo>
                      <a:pt x="39607" y="26661"/>
                      <a:pt x="66309" y="0"/>
                      <a:pt x="990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任意形状 24"/>
          <p:cNvSpPr/>
          <p:nvPr/>
        </p:nvSpPr>
        <p:spPr>
          <a:xfrm flipH="1">
            <a:off x="1652140" y="4816623"/>
            <a:ext cx="734902" cy="733712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6332153" y="1194885"/>
            <a:ext cx="5328475" cy="3232150"/>
            <a:chOff x="6479212" y="1802136"/>
            <a:chExt cx="5328475" cy="3232150"/>
          </a:xfrm>
        </p:grpSpPr>
        <p:grpSp>
          <p:nvGrpSpPr>
            <p:cNvPr id="50" name="组合 9"/>
            <p:cNvGrpSpPr/>
            <p:nvPr/>
          </p:nvGrpSpPr>
          <p:grpSpPr>
            <a:xfrm>
              <a:off x="6479212" y="1938329"/>
              <a:ext cx="883920" cy="607827"/>
              <a:chOff x="6479212" y="1938329"/>
              <a:chExt cx="883920" cy="607827"/>
            </a:xfrm>
          </p:grpSpPr>
          <p:sp>
            <p:nvSpPr>
              <p:cNvPr id="54" name="圆角矩形 18"/>
              <p:cNvSpPr/>
              <p:nvPr/>
            </p:nvSpPr>
            <p:spPr>
              <a:xfrm>
                <a:off x="6479212" y="1938329"/>
                <a:ext cx="883920" cy="607827"/>
              </a:xfrm>
              <a:prstGeom prst="roundRect">
                <a:avLst>
                  <a:gd name="adj" fmla="val 914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形状 19"/>
              <p:cNvSpPr/>
              <p:nvPr/>
            </p:nvSpPr>
            <p:spPr>
              <a:xfrm>
                <a:off x="6677250" y="2044814"/>
                <a:ext cx="487844" cy="394856"/>
              </a:xfrm>
              <a:custGeom>
                <a:avLst/>
                <a:gdLst>
                  <a:gd name="connsiteX0" fmla="*/ 121763 h 600884"/>
                  <a:gd name="connsiteY0" fmla="*/ 121763 h 600884"/>
                  <a:gd name="connsiteX1" fmla="*/ 121763 h 600884"/>
                  <a:gd name="connsiteY1" fmla="*/ 121763 h 600884"/>
                  <a:gd name="connsiteX2" fmla="*/ 121763 h 600884"/>
                  <a:gd name="connsiteY2" fmla="*/ 121763 h 600884"/>
                  <a:gd name="connsiteX3" fmla="*/ 121763 h 600884"/>
                  <a:gd name="connsiteY3" fmla="*/ 121763 h 600884"/>
                  <a:gd name="connsiteX4" fmla="*/ 121763 h 600884"/>
                  <a:gd name="connsiteY4" fmla="*/ 121763 h 600884"/>
                  <a:gd name="connsiteX5" fmla="*/ 121763 h 600884"/>
                  <a:gd name="connsiteY5" fmla="*/ 121763 h 600884"/>
                  <a:gd name="connsiteX6" fmla="*/ 121763 h 600884"/>
                  <a:gd name="connsiteY6" fmla="*/ 121763 h 600884"/>
                  <a:gd name="connsiteX7" fmla="*/ 121763 h 600884"/>
                  <a:gd name="connsiteY7" fmla="*/ 121763 h 600884"/>
                  <a:gd name="connsiteX8" fmla="*/ 121763 h 600884"/>
                  <a:gd name="connsiteY8" fmla="*/ 121763 h 600884"/>
                  <a:gd name="connsiteX9" fmla="*/ 121763 h 600884"/>
                  <a:gd name="connsiteY9" fmla="*/ 121763 h 600884"/>
                  <a:gd name="connsiteX10" fmla="*/ 121763 h 600884"/>
                  <a:gd name="connsiteY10" fmla="*/ 121763 h 600884"/>
                  <a:gd name="connsiteX11" fmla="*/ 121763 h 600884"/>
                  <a:gd name="connsiteY11" fmla="*/ 121763 h 600884"/>
                  <a:gd name="connsiteX12" fmla="*/ 121763 h 600884"/>
                  <a:gd name="connsiteY12" fmla="*/ 121763 h 600884"/>
                  <a:gd name="connsiteX13" fmla="*/ 121763 h 600884"/>
                  <a:gd name="connsiteY13" fmla="*/ 121763 h 600884"/>
                  <a:gd name="connsiteX14" fmla="*/ 121763 h 600884"/>
                  <a:gd name="connsiteY14" fmla="*/ 121763 h 600884"/>
                  <a:gd name="connsiteX15" fmla="*/ 121763 h 600884"/>
                  <a:gd name="connsiteY15" fmla="*/ 121763 h 600884"/>
                  <a:gd name="connsiteX16" fmla="*/ 121763 h 600884"/>
                  <a:gd name="connsiteY16" fmla="*/ 121763 h 600884"/>
                  <a:gd name="connsiteX17" fmla="*/ 121763 h 600884"/>
                  <a:gd name="connsiteY17" fmla="*/ 121763 h 600884"/>
                  <a:gd name="connsiteX18" fmla="*/ 121763 h 600884"/>
                  <a:gd name="connsiteY18" fmla="*/ 121763 h 600884"/>
                  <a:gd name="connsiteX19" fmla="*/ 121763 h 600884"/>
                  <a:gd name="connsiteY19" fmla="*/ 121763 h 600884"/>
                  <a:gd name="connsiteX20" fmla="*/ 121763 h 600884"/>
                  <a:gd name="connsiteY20" fmla="*/ 121763 h 600884"/>
                  <a:gd name="connsiteX21" fmla="*/ 121763 h 600884"/>
                  <a:gd name="connsiteY21" fmla="*/ 121763 h 600884"/>
                  <a:gd name="connsiteX22" fmla="*/ 121763 h 600884"/>
                  <a:gd name="connsiteY22" fmla="*/ 121763 h 600884"/>
                  <a:gd name="connsiteX23" fmla="*/ 121763 h 600884"/>
                  <a:gd name="connsiteY23" fmla="*/ 121763 h 600884"/>
                  <a:gd name="connsiteX24" fmla="*/ 121763 h 600884"/>
                  <a:gd name="connsiteY24" fmla="*/ 121763 h 600884"/>
                  <a:gd name="connsiteX25" fmla="*/ 121763 h 600884"/>
                  <a:gd name="connsiteY25" fmla="*/ 121763 h 600884"/>
                  <a:gd name="connsiteX26" fmla="*/ 121763 h 600884"/>
                  <a:gd name="connsiteY26" fmla="*/ 121763 h 600884"/>
                  <a:gd name="connsiteX27" fmla="*/ 121763 h 600884"/>
                  <a:gd name="connsiteY27" fmla="*/ 121763 h 600884"/>
                  <a:gd name="connsiteX28" fmla="*/ 121763 h 600884"/>
                  <a:gd name="connsiteY28" fmla="*/ 121763 h 600884"/>
                  <a:gd name="connsiteX29" fmla="*/ 121763 h 600884"/>
                  <a:gd name="connsiteY29" fmla="*/ 121763 h 600884"/>
                  <a:gd name="connsiteX30" fmla="*/ 121763 h 600884"/>
                  <a:gd name="connsiteY30" fmla="*/ 121763 h 600884"/>
                  <a:gd name="connsiteX31" fmla="*/ 121763 h 600884"/>
                  <a:gd name="connsiteY31" fmla="*/ 121763 h 600884"/>
                  <a:gd name="connsiteX32" fmla="*/ 121763 h 600884"/>
                  <a:gd name="connsiteY32" fmla="*/ 121763 h 600884"/>
                  <a:gd name="connsiteX33" fmla="*/ 121763 h 600884"/>
                  <a:gd name="connsiteY33" fmla="*/ 121763 h 600884"/>
                  <a:gd name="connsiteX34" fmla="*/ 121763 h 600884"/>
                  <a:gd name="connsiteY34" fmla="*/ 121763 h 600884"/>
                  <a:gd name="connsiteX35" fmla="*/ 121763 h 600884"/>
                  <a:gd name="connsiteY35" fmla="*/ 121763 h 600884"/>
                  <a:gd name="connsiteX36" fmla="*/ 121763 h 600884"/>
                  <a:gd name="connsiteY36" fmla="*/ 121763 h 600884"/>
                  <a:gd name="connsiteX37" fmla="*/ 121763 h 600884"/>
                  <a:gd name="connsiteY37" fmla="*/ 121763 h 600884"/>
                  <a:gd name="connsiteX38" fmla="*/ 121763 h 600884"/>
                  <a:gd name="connsiteY38" fmla="*/ 121763 h 600884"/>
                  <a:gd name="connsiteX39" fmla="*/ 121763 h 600884"/>
                  <a:gd name="connsiteY39" fmla="*/ 121763 h 600884"/>
                  <a:gd name="connsiteX40" fmla="*/ 121763 h 600884"/>
                  <a:gd name="connsiteY40" fmla="*/ 121763 h 600884"/>
                  <a:gd name="connsiteX41" fmla="*/ 121763 h 600884"/>
                  <a:gd name="connsiteY41" fmla="*/ 121763 h 600884"/>
                  <a:gd name="connsiteX42" fmla="*/ 121763 h 600884"/>
                  <a:gd name="connsiteY42" fmla="*/ 121763 h 600884"/>
                  <a:gd name="connsiteX43" fmla="*/ 121763 h 600884"/>
                  <a:gd name="connsiteY43" fmla="*/ 121763 h 600884"/>
                  <a:gd name="connsiteX44" fmla="*/ 121763 h 600884"/>
                  <a:gd name="connsiteY44" fmla="*/ 121763 h 600884"/>
                  <a:gd name="connsiteX45" fmla="*/ 121763 h 600884"/>
                  <a:gd name="connsiteY45" fmla="*/ 121763 h 600884"/>
                  <a:gd name="connsiteX46" fmla="*/ 121763 h 600884"/>
                  <a:gd name="connsiteY46" fmla="*/ 121763 h 600884"/>
                  <a:gd name="connsiteX47" fmla="*/ 121763 h 600884"/>
                  <a:gd name="connsiteY47" fmla="*/ 121763 h 600884"/>
                  <a:gd name="connsiteX48" fmla="*/ 121763 h 600884"/>
                  <a:gd name="connsiteY48" fmla="*/ 121763 h 600884"/>
                  <a:gd name="connsiteX49" fmla="*/ 121763 h 600884"/>
                  <a:gd name="connsiteY49" fmla="*/ 121763 h 600884"/>
                  <a:gd name="connsiteX50" fmla="*/ 121763 h 600884"/>
                  <a:gd name="connsiteY50" fmla="*/ 121763 h 600884"/>
                  <a:gd name="connsiteX51" fmla="*/ 121763 h 600884"/>
                  <a:gd name="connsiteY51" fmla="*/ 121763 h 600884"/>
                  <a:gd name="connsiteX52" fmla="*/ 121763 h 600884"/>
                  <a:gd name="connsiteY52" fmla="*/ 121763 h 600884"/>
                  <a:gd name="connsiteX53" fmla="*/ 121763 h 600884"/>
                  <a:gd name="connsiteY53" fmla="*/ 121763 h 600884"/>
                  <a:gd name="connsiteX54" fmla="*/ 121763 h 600884"/>
                  <a:gd name="connsiteY54" fmla="*/ 121763 h 600884"/>
                  <a:gd name="connsiteX55" fmla="*/ 121763 h 600884"/>
                  <a:gd name="connsiteY55" fmla="*/ 121763 h 600884"/>
                  <a:gd name="connsiteX56" fmla="*/ 121763 h 600884"/>
                  <a:gd name="connsiteY56" fmla="*/ 121763 h 600884"/>
                  <a:gd name="connsiteX57" fmla="*/ 121763 h 600884"/>
                  <a:gd name="connsiteY57" fmla="*/ 121763 h 600884"/>
                  <a:gd name="connsiteX58" fmla="*/ 121763 h 600884"/>
                  <a:gd name="connsiteY58" fmla="*/ 121763 h 600884"/>
                  <a:gd name="connsiteX59" fmla="*/ 121763 h 600884"/>
                  <a:gd name="connsiteY59" fmla="*/ 121763 h 600884"/>
                  <a:gd name="connsiteX60" fmla="*/ 121763 h 600884"/>
                  <a:gd name="connsiteY60" fmla="*/ 121763 h 600884"/>
                  <a:gd name="connsiteX61" fmla="*/ 121763 h 600884"/>
                  <a:gd name="connsiteY61" fmla="*/ 121763 h 600884"/>
                  <a:gd name="connsiteX62" fmla="*/ 121763 h 600884"/>
                  <a:gd name="connsiteY62" fmla="*/ 121763 h 600884"/>
                  <a:gd name="connsiteX63" fmla="*/ 121763 h 600884"/>
                  <a:gd name="connsiteY63" fmla="*/ 121763 h 600884"/>
                  <a:gd name="connsiteX64" fmla="*/ 121763 h 600884"/>
                  <a:gd name="connsiteY64" fmla="*/ 121763 h 600884"/>
                  <a:gd name="connsiteX65" fmla="*/ 121763 h 600884"/>
                  <a:gd name="connsiteY65" fmla="*/ 121763 h 600884"/>
                  <a:gd name="connsiteX66" fmla="*/ 121763 h 600884"/>
                  <a:gd name="connsiteY66" fmla="*/ 121763 h 600884"/>
                  <a:gd name="connsiteX67" fmla="*/ 121763 h 600884"/>
                  <a:gd name="connsiteY67" fmla="*/ 121763 h 600884"/>
                  <a:gd name="connsiteX68" fmla="*/ 121763 h 600884"/>
                  <a:gd name="connsiteY68" fmla="*/ 121763 h 600884"/>
                  <a:gd name="connsiteX69" fmla="*/ 121763 h 600884"/>
                  <a:gd name="connsiteY69" fmla="*/ 121763 h 600884"/>
                  <a:gd name="connsiteX70" fmla="*/ 121763 h 600884"/>
                  <a:gd name="connsiteY70" fmla="*/ 121763 h 600884"/>
                  <a:gd name="connsiteX71" fmla="*/ 121763 h 600884"/>
                  <a:gd name="connsiteY71" fmla="*/ 121763 h 600884"/>
                  <a:gd name="connsiteX72" fmla="*/ 121763 h 600884"/>
                  <a:gd name="connsiteY72" fmla="*/ 121763 h 600884"/>
                  <a:gd name="connsiteX73" fmla="*/ 121763 h 600884"/>
                  <a:gd name="connsiteY73" fmla="*/ 121763 h 60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8504" h="492518">
                    <a:moveTo>
                      <a:pt x="27192" y="236859"/>
                    </a:moveTo>
                    <a:lnTo>
                      <a:pt x="56248" y="236859"/>
                    </a:lnTo>
                    <a:cubicBezTo>
                      <a:pt x="60568" y="236859"/>
                      <a:pt x="64494" y="239407"/>
                      <a:pt x="66310" y="243278"/>
                    </a:cubicBezTo>
                    <a:lnTo>
                      <a:pt x="81280" y="275959"/>
                    </a:lnTo>
                    <a:lnTo>
                      <a:pt x="85845" y="266307"/>
                    </a:lnTo>
                    <a:lnTo>
                      <a:pt x="88839" y="260035"/>
                    </a:lnTo>
                    <a:lnTo>
                      <a:pt x="80348" y="242151"/>
                    </a:lnTo>
                    <a:cubicBezTo>
                      <a:pt x="79513" y="240387"/>
                      <a:pt x="80201" y="238476"/>
                      <a:pt x="81624" y="237496"/>
                    </a:cubicBezTo>
                    <a:cubicBezTo>
                      <a:pt x="82213" y="237104"/>
                      <a:pt x="82900" y="236859"/>
                      <a:pt x="83685" y="236859"/>
                    </a:cubicBezTo>
                    <a:lnTo>
                      <a:pt x="100717" y="236859"/>
                    </a:lnTo>
                    <a:cubicBezTo>
                      <a:pt x="101502" y="236859"/>
                      <a:pt x="102190" y="237104"/>
                      <a:pt x="102729" y="237496"/>
                    </a:cubicBezTo>
                    <a:cubicBezTo>
                      <a:pt x="104202" y="238476"/>
                      <a:pt x="104889" y="240387"/>
                      <a:pt x="104055" y="242151"/>
                    </a:cubicBezTo>
                    <a:lnTo>
                      <a:pt x="95514" y="260035"/>
                    </a:lnTo>
                    <a:lnTo>
                      <a:pt x="98508" y="266307"/>
                    </a:lnTo>
                    <a:lnTo>
                      <a:pt x="103122" y="275959"/>
                    </a:lnTo>
                    <a:lnTo>
                      <a:pt x="118092" y="243278"/>
                    </a:lnTo>
                    <a:cubicBezTo>
                      <a:pt x="119859" y="239407"/>
                      <a:pt x="123786" y="236859"/>
                      <a:pt x="128105" y="236859"/>
                    </a:cubicBezTo>
                    <a:lnTo>
                      <a:pt x="157211" y="236859"/>
                    </a:lnTo>
                    <a:cubicBezTo>
                      <a:pt x="174194" y="236859"/>
                      <a:pt x="185041" y="248668"/>
                      <a:pt x="184206" y="268267"/>
                    </a:cubicBezTo>
                    <a:lnTo>
                      <a:pt x="184403" y="349799"/>
                    </a:lnTo>
                    <a:cubicBezTo>
                      <a:pt x="184403" y="358520"/>
                      <a:pt x="176451" y="362783"/>
                      <a:pt x="168549" y="362783"/>
                    </a:cubicBezTo>
                    <a:cubicBezTo>
                      <a:pt x="160794" y="362783"/>
                      <a:pt x="153137" y="358667"/>
                      <a:pt x="153137" y="350485"/>
                    </a:cubicBezTo>
                    <a:lnTo>
                      <a:pt x="152941" y="289777"/>
                    </a:lnTo>
                    <a:lnTo>
                      <a:pt x="140327" y="289679"/>
                    </a:lnTo>
                    <a:lnTo>
                      <a:pt x="139934" y="470039"/>
                    </a:lnTo>
                    <a:cubicBezTo>
                      <a:pt x="139934" y="482485"/>
                      <a:pt x="129381" y="488707"/>
                      <a:pt x="118779" y="488707"/>
                    </a:cubicBezTo>
                    <a:cubicBezTo>
                      <a:pt x="108178" y="488707"/>
                      <a:pt x="97576" y="482485"/>
                      <a:pt x="97576" y="469892"/>
                    </a:cubicBezTo>
                    <a:lnTo>
                      <a:pt x="97576" y="383068"/>
                    </a:lnTo>
                    <a:lnTo>
                      <a:pt x="86778" y="383068"/>
                    </a:lnTo>
                    <a:lnTo>
                      <a:pt x="86778" y="469892"/>
                    </a:lnTo>
                    <a:cubicBezTo>
                      <a:pt x="86778" y="482485"/>
                      <a:pt x="76176" y="488707"/>
                      <a:pt x="65574" y="488707"/>
                    </a:cubicBezTo>
                    <a:cubicBezTo>
                      <a:pt x="55021" y="488707"/>
                      <a:pt x="44420" y="482485"/>
                      <a:pt x="44420" y="470039"/>
                    </a:cubicBezTo>
                    <a:lnTo>
                      <a:pt x="44027" y="289679"/>
                    </a:lnTo>
                    <a:lnTo>
                      <a:pt x="31462" y="289630"/>
                    </a:lnTo>
                    <a:lnTo>
                      <a:pt x="31265" y="350485"/>
                    </a:lnTo>
                    <a:cubicBezTo>
                      <a:pt x="31265" y="358667"/>
                      <a:pt x="23559" y="362783"/>
                      <a:pt x="15804" y="362783"/>
                    </a:cubicBezTo>
                    <a:cubicBezTo>
                      <a:pt x="7951" y="362783"/>
                      <a:pt x="0" y="358520"/>
                      <a:pt x="0" y="349799"/>
                    </a:cubicBezTo>
                    <a:lnTo>
                      <a:pt x="196" y="268267"/>
                    </a:lnTo>
                    <a:cubicBezTo>
                      <a:pt x="-687" y="248668"/>
                      <a:pt x="10209" y="236859"/>
                      <a:pt x="27192" y="236859"/>
                    </a:cubicBezTo>
                    <a:close/>
                    <a:moveTo>
                      <a:pt x="318920" y="230766"/>
                    </a:moveTo>
                    <a:cubicBezTo>
                      <a:pt x="322943" y="232677"/>
                      <a:pt x="325961" y="236707"/>
                      <a:pt x="325961" y="241900"/>
                    </a:cubicBezTo>
                    <a:lnTo>
                      <a:pt x="325961" y="476496"/>
                    </a:lnTo>
                    <a:cubicBezTo>
                      <a:pt x="325961" y="485365"/>
                      <a:pt x="318797" y="492518"/>
                      <a:pt x="309916" y="492518"/>
                    </a:cubicBezTo>
                    <a:lnTo>
                      <a:pt x="250742" y="492518"/>
                    </a:lnTo>
                    <a:cubicBezTo>
                      <a:pt x="241861" y="492518"/>
                      <a:pt x="234649" y="485365"/>
                      <a:pt x="234649" y="476496"/>
                    </a:cubicBezTo>
                    <a:lnTo>
                      <a:pt x="234649" y="297805"/>
                    </a:lnTo>
                    <a:cubicBezTo>
                      <a:pt x="234649" y="293004"/>
                      <a:pt x="236857" y="288398"/>
                      <a:pt x="240586" y="285360"/>
                    </a:cubicBezTo>
                    <a:lnTo>
                      <a:pt x="305844" y="232346"/>
                    </a:lnTo>
                    <a:cubicBezTo>
                      <a:pt x="309867" y="229063"/>
                      <a:pt x="314896" y="228855"/>
                      <a:pt x="318920" y="230766"/>
                    </a:cubicBezTo>
                    <a:close/>
                    <a:moveTo>
                      <a:pt x="92212" y="141525"/>
                    </a:moveTo>
                    <a:cubicBezTo>
                      <a:pt x="113666" y="141525"/>
                      <a:pt x="131058" y="158886"/>
                      <a:pt x="131058" y="180301"/>
                    </a:cubicBezTo>
                    <a:cubicBezTo>
                      <a:pt x="131058" y="201716"/>
                      <a:pt x="113666" y="219077"/>
                      <a:pt x="92212" y="219077"/>
                    </a:cubicBezTo>
                    <a:cubicBezTo>
                      <a:pt x="70758" y="219077"/>
                      <a:pt x="53366" y="201716"/>
                      <a:pt x="53366" y="180301"/>
                    </a:cubicBezTo>
                    <a:cubicBezTo>
                      <a:pt x="53366" y="158886"/>
                      <a:pt x="70758" y="141525"/>
                      <a:pt x="92212" y="141525"/>
                    </a:cubicBezTo>
                    <a:close/>
                    <a:moveTo>
                      <a:pt x="460191" y="115996"/>
                    </a:moveTo>
                    <a:cubicBezTo>
                      <a:pt x="464214" y="117901"/>
                      <a:pt x="467232" y="121918"/>
                      <a:pt x="467232" y="127112"/>
                    </a:cubicBezTo>
                    <a:lnTo>
                      <a:pt x="467232" y="476497"/>
                    </a:lnTo>
                    <a:cubicBezTo>
                      <a:pt x="467232" y="485365"/>
                      <a:pt x="460019" y="492518"/>
                      <a:pt x="451138" y="492518"/>
                    </a:cubicBezTo>
                    <a:lnTo>
                      <a:pt x="391964" y="492518"/>
                    </a:lnTo>
                    <a:cubicBezTo>
                      <a:pt x="383083" y="492518"/>
                      <a:pt x="375920" y="485365"/>
                      <a:pt x="375920" y="476497"/>
                    </a:cubicBezTo>
                    <a:lnTo>
                      <a:pt x="375920" y="183015"/>
                    </a:lnTo>
                    <a:cubicBezTo>
                      <a:pt x="375920" y="178214"/>
                      <a:pt x="378079" y="173657"/>
                      <a:pt x="381808" y="170619"/>
                    </a:cubicBezTo>
                    <a:lnTo>
                      <a:pt x="447115" y="117558"/>
                    </a:lnTo>
                    <a:cubicBezTo>
                      <a:pt x="451138" y="114300"/>
                      <a:pt x="456167" y="114091"/>
                      <a:pt x="460191" y="115996"/>
                    </a:cubicBezTo>
                    <a:close/>
                    <a:moveTo>
                      <a:pt x="601458" y="1217"/>
                    </a:moveTo>
                    <a:cubicBezTo>
                      <a:pt x="605484" y="3128"/>
                      <a:pt x="608504" y="7158"/>
                      <a:pt x="608504" y="12351"/>
                    </a:cubicBezTo>
                    <a:lnTo>
                      <a:pt x="608504" y="476496"/>
                    </a:lnTo>
                    <a:cubicBezTo>
                      <a:pt x="608504" y="485365"/>
                      <a:pt x="601286" y="492518"/>
                      <a:pt x="592447" y="492518"/>
                    </a:cubicBezTo>
                    <a:lnTo>
                      <a:pt x="533179" y="492518"/>
                    </a:lnTo>
                    <a:cubicBezTo>
                      <a:pt x="524340" y="492518"/>
                      <a:pt x="517122" y="485365"/>
                      <a:pt x="517122" y="476496"/>
                    </a:cubicBezTo>
                    <a:lnTo>
                      <a:pt x="517122" y="68256"/>
                    </a:lnTo>
                    <a:cubicBezTo>
                      <a:pt x="517122" y="63455"/>
                      <a:pt x="519332" y="58849"/>
                      <a:pt x="523064" y="55811"/>
                    </a:cubicBezTo>
                    <a:lnTo>
                      <a:pt x="588372" y="2797"/>
                    </a:lnTo>
                    <a:cubicBezTo>
                      <a:pt x="592398" y="-486"/>
                      <a:pt x="597431" y="-694"/>
                      <a:pt x="601458" y="12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文本框 31"/>
            <p:cNvSpPr txBox="1"/>
            <p:nvPr/>
          </p:nvSpPr>
          <p:spPr>
            <a:xfrm>
              <a:off x="7363131" y="180213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rPr>
                <a:t>概述</a:t>
              </a:r>
              <a:endParaRPr lang="zh-CN" altLang="en-US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53" name="文本框 32"/>
            <p:cNvSpPr txBox="1"/>
            <p:nvPr/>
          </p:nvSpPr>
          <p:spPr>
            <a:xfrm>
              <a:off x="7363131" y="2288546"/>
              <a:ext cx="4444556" cy="274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600">
                  <a:latin typeface="+mn-ea"/>
                </a:defRPr>
              </a:lvl1pPr>
            </a:lstStyle>
            <a:p>
              <a:pPr algn="l"/>
              <a:r>
                <a:rPr lang="en-US" altLang="zh-CN" dirty="0" smtClean="0"/>
                <a:t>“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会</a:t>
              </a:r>
              <a:r>
                <a:rPr lang="zh-CN" altLang="en-US" b="1" dirty="0">
                  <a:solidFill>
                    <a:schemeClr val="accent1"/>
                  </a:solidFill>
                </a:rPr>
                <a:t>听</a:t>
              </a:r>
              <a:r>
                <a:rPr lang="en-US" altLang="zh-CN" b="1" dirty="0">
                  <a:solidFill>
                    <a:schemeClr val="accent1"/>
                  </a:solidFill>
                </a:rPr>
                <a:t>·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会议</a:t>
              </a:r>
              <a:r>
                <a:rPr lang="en-US" altLang="zh-CN" dirty="0" smtClean="0"/>
                <a:t>”——</a:t>
              </a:r>
              <a:r>
                <a:rPr lang="zh-CN" altLang="en-US" dirty="0"/>
                <a:t>会听智能会议纪要系统，是一</a:t>
              </a:r>
              <a:r>
                <a:rPr lang="zh-CN" altLang="en-US" dirty="0" smtClean="0"/>
                <a:t>款</a:t>
              </a:r>
              <a:r>
                <a:rPr lang="zh-CN" altLang="en-US" dirty="0"/>
                <a:t>智能</a:t>
              </a:r>
              <a:r>
                <a:rPr lang="zh-CN" altLang="en-US" dirty="0" smtClean="0"/>
                <a:t>语音识别产品</a:t>
              </a:r>
              <a:r>
                <a:rPr lang="zh-CN" altLang="en-US" dirty="0"/>
                <a:t>，专为高效会议设计。它能够</a:t>
              </a:r>
              <a:r>
                <a:rPr lang="zh-CN" altLang="en-US" b="1" dirty="0">
                  <a:solidFill>
                    <a:schemeClr val="accent1"/>
                  </a:solidFill>
                </a:rPr>
                <a:t>实时捕捉并转写</a:t>
              </a:r>
              <a:r>
                <a:rPr lang="zh-CN" altLang="en-US" dirty="0"/>
                <a:t>会议中的语音对话，无论您正在进行现场讨论还是播放音视频文件</a:t>
              </a:r>
              <a:r>
                <a:rPr lang="zh-CN" altLang="en-US" dirty="0" smtClean="0"/>
                <a:t>，</a:t>
              </a:r>
              <a:r>
                <a:rPr lang="en-US" altLang="zh-CN" dirty="0" smtClean="0"/>
                <a:t>“</a:t>
              </a:r>
              <a:r>
                <a:rPr lang="zh-CN" altLang="en-US" dirty="0" smtClean="0"/>
                <a:t>会</a:t>
              </a:r>
              <a:r>
                <a:rPr lang="zh-CN" altLang="en-US" dirty="0"/>
                <a:t>听</a:t>
              </a:r>
              <a:r>
                <a:rPr lang="en-US" altLang="zh-CN" dirty="0"/>
                <a:t>·</a:t>
              </a:r>
              <a:r>
                <a:rPr lang="zh-CN" altLang="en-US" dirty="0" smtClean="0"/>
                <a:t>会议</a:t>
              </a:r>
              <a:r>
                <a:rPr lang="en-US" altLang="zh-CN" dirty="0" smtClean="0"/>
                <a:t>”</a:t>
              </a:r>
              <a:r>
                <a:rPr lang="zh-CN" altLang="en-US" dirty="0" smtClean="0"/>
                <a:t>都</a:t>
              </a:r>
              <a:r>
                <a:rPr lang="zh-CN" altLang="en-US" dirty="0"/>
                <a:t>能轻松应对</a:t>
              </a:r>
              <a:r>
                <a:rPr lang="zh-CN" altLang="en-US" dirty="0" smtClean="0"/>
                <a:t>。产品提供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实时会议</a:t>
              </a:r>
              <a:r>
                <a:rPr lang="zh-CN" altLang="en-US" dirty="0" smtClean="0">
                  <a:solidFill>
                    <a:schemeClr val="accent1"/>
                  </a:solidFill>
                </a:rPr>
                <a:t>、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音频</a:t>
              </a:r>
              <a:r>
                <a:rPr lang="en-US" altLang="zh-CN" b="1" dirty="0" smtClean="0">
                  <a:solidFill>
                    <a:schemeClr val="accent1"/>
                  </a:solidFill>
                </a:rPr>
                <a:t>/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视频转写、文本</a:t>
              </a:r>
              <a:r>
                <a:rPr lang="en-US" altLang="zh-CN" b="1" dirty="0" smtClean="0">
                  <a:solidFill>
                    <a:schemeClr val="accent1"/>
                  </a:solidFill>
                </a:rPr>
                <a:t>/</a:t>
              </a:r>
              <a:r>
                <a:rPr lang="zh-CN" altLang="en-US" b="1" dirty="0" smtClean="0">
                  <a:solidFill>
                    <a:schemeClr val="accent1"/>
                  </a:solidFill>
                </a:rPr>
                <a:t>文档翻译、审讯办案</a:t>
              </a:r>
              <a:r>
                <a:rPr lang="en-US" altLang="zh-CN" dirty="0"/>
                <a:t>4</a:t>
              </a:r>
              <a:r>
                <a:rPr lang="zh-CN" altLang="en-US" dirty="0" smtClean="0"/>
                <a:t>大核心功能，同时支持角色区分、全屏或叠加字幕投屏显示，帮助您从繁琐的会议记录工作中解放出来，专注于会议内容和决策。</a:t>
              </a:r>
              <a:endParaRPr lang="zh-CN" altLang="en-US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32153" y="4820184"/>
            <a:ext cx="5328475" cy="1181143"/>
            <a:chOff x="6479212" y="4629620"/>
            <a:chExt cx="5328475" cy="1181143"/>
          </a:xfrm>
        </p:grpSpPr>
        <p:grpSp>
          <p:nvGrpSpPr>
            <p:cNvPr id="57" name="组合 11"/>
            <p:cNvGrpSpPr/>
            <p:nvPr/>
          </p:nvGrpSpPr>
          <p:grpSpPr>
            <a:xfrm>
              <a:off x="6479212" y="4826773"/>
              <a:ext cx="883920" cy="607827"/>
              <a:chOff x="6479212" y="4826773"/>
              <a:chExt cx="883920" cy="607827"/>
            </a:xfrm>
          </p:grpSpPr>
          <p:sp>
            <p:nvSpPr>
              <p:cNvPr id="60" name="圆角矩形 59"/>
              <p:cNvSpPr/>
              <p:nvPr/>
            </p:nvSpPr>
            <p:spPr>
              <a:xfrm>
                <a:off x="6479212" y="4826773"/>
                <a:ext cx="883920" cy="607827"/>
              </a:xfrm>
              <a:prstGeom prst="roundRect">
                <a:avLst>
                  <a:gd name="adj" fmla="val 9145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形状 46"/>
              <p:cNvSpPr/>
              <p:nvPr/>
            </p:nvSpPr>
            <p:spPr>
              <a:xfrm>
                <a:off x="6722841" y="4931870"/>
                <a:ext cx="396662" cy="397632"/>
              </a:xfrm>
              <a:custGeom>
                <a:avLst/>
                <a:gdLst>
                  <a:gd name="T0" fmla="*/ 4682 w 12770"/>
                  <a:gd name="T1" fmla="*/ 0 h 12800"/>
                  <a:gd name="T2" fmla="*/ 942 w 12770"/>
                  <a:gd name="T3" fmla="*/ 0 h 12800"/>
                  <a:gd name="T4" fmla="*/ 0 w 12770"/>
                  <a:gd name="T5" fmla="*/ 942 h 12800"/>
                  <a:gd name="T6" fmla="*/ 0 w 12770"/>
                  <a:gd name="T7" fmla="*/ 4681 h 12800"/>
                  <a:gd name="T8" fmla="*/ 942 w 12770"/>
                  <a:gd name="T9" fmla="*/ 5623 h 12800"/>
                  <a:gd name="T10" fmla="*/ 4682 w 12770"/>
                  <a:gd name="T11" fmla="*/ 5623 h 12800"/>
                  <a:gd name="T12" fmla="*/ 5624 w 12770"/>
                  <a:gd name="T13" fmla="*/ 4681 h 12800"/>
                  <a:gd name="T14" fmla="*/ 5624 w 12770"/>
                  <a:gd name="T15" fmla="*/ 942 h 12800"/>
                  <a:gd name="T16" fmla="*/ 4682 w 12770"/>
                  <a:gd name="T17" fmla="*/ 0 h 12800"/>
                  <a:gd name="T18" fmla="*/ 7784 w 12770"/>
                  <a:gd name="T19" fmla="*/ 5625 h 12800"/>
                  <a:gd name="T20" fmla="*/ 11524 w 12770"/>
                  <a:gd name="T21" fmla="*/ 5625 h 12800"/>
                  <a:gd name="T22" fmla="*/ 12466 w 12770"/>
                  <a:gd name="T23" fmla="*/ 4684 h 12800"/>
                  <a:gd name="T24" fmla="*/ 12466 w 12770"/>
                  <a:gd name="T25" fmla="*/ 942 h 12800"/>
                  <a:gd name="T26" fmla="*/ 11524 w 12770"/>
                  <a:gd name="T27" fmla="*/ 0 h 12800"/>
                  <a:gd name="T28" fmla="*/ 7784 w 12770"/>
                  <a:gd name="T29" fmla="*/ 0 h 12800"/>
                  <a:gd name="T30" fmla="*/ 6842 w 12770"/>
                  <a:gd name="T31" fmla="*/ 942 h 12800"/>
                  <a:gd name="T32" fmla="*/ 6842 w 12770"/>
                  <a:gd name="T33" fmla="*/ 4681 h 12800"/>
                  <a:gd name="T34" fmla="*/ 7784 w 12770"/>
                  <a:gd name="T35" fmla="*/ 5625 h 12800"/>
                  <a:gd name="T36" fmla="*/ 4682 w 12770"/>
                  <a:gd name="T37" fmla="*/ 7177 h 12800"/>
                  <a:gd name="T38" fmla="*/ 942 w 12770"/>
                  <a:gd name="T39" fmla="*/ 7177 h 12800"/>
                  <a:gd name="T40" fmla="*/ 0 w 12770"/>
                  <a:gd name="T41" fmla="*/ 8119 h 12800"/>
                  <a:gd name="T42" fmla="*/ 0 w 12770"/>
                  <a:gd name="T43" fmla="*/ 11858 h 12800"/>
                  <a:gd name="T44" fmla="*/ 942 w 12770"/>
                  <a:gd name="T45" fmla="*/ 12800 h 12800"/>
                  <a:gd name="T46" fmla="*/ 4682 w 12770"/>
                  <a:gd name="T47" fmla="*/ 12800 h 12800"/>
                  <a:gd name="T48" fmla="*/ 5624 w 12770"/>
                  <a:gd name="T49" fmla="*/ 11858 h 12800"/>
                  <a:gd name="T50" fmla="*/ 5624 w 12770"/>
                  <a:gd name="T51" fmla="*/ 8119 h 12800"/>
                  <a:gd name="T52" fmla="*/ 4682 w 12770"/>
                  <a:gd name="T53" fmla="*/ 7177 h 12800"/>
                  <a:gd name="T54" fmla="*/ 12710 w 12770"/>
                  <a:gd name="T55" fmla="*/ 12255 h 12800"/>
                  <a:gd name="T56" fmla="*/ 11706 w 12770"/>
                  <a:gd name="T57" fmla="*/ 11251 h 12800"/>
                  <a:gd name="T58" fmla="*/ 12131 w 12770"/>
                  <a:gd name="T59" fmla="*/ 9822 h 12800"/>
                  <a:gd name="T60" fmla="*/ 9485 w 12770"/>
                  <a:gd name="T61" fmla="*/ 7177 h 12800"/>
                  <a:gd name="T62" fmla="*/ 6840 w 12770"/>
                  <a:gd name="T63" fmla="*/ 9822 h 12800"/>
                  <a:gd name="T64" fmla="*/ 9488 w 12770"/>
                  <a:gd name="T65" fmla="*/ 12467 h 12800"/>
                  <a:gd name="T66" fmla="*/ 11251 w 12770"/>
                  <a:gd name="T67" fmla="*/ 11768 h 12800"/>
                  <a:gd name="T68" fmla="*/ 12193 w 12770"/>
                  <a:gd name="T69" fmla="*/ 12710 h 12800"/>
                  <a:gd name="T70" fmla="*/ 12436 w 12770"/>
                  <a:gd name="T71" fmla="*/ 12710 h 12800"/>
                  <a:gd name="T72" fmla="*/ 12678 w 12770"/>
                  <a:gd name="T73" fmla="*/ 12467 h 12800"/>
                  <a:gd name="T74" fmla="*/ 12710 w 12770"/>
                  <a:gd name="T75" fmla="*/ 12255 h 12800"/>
                  <a:gd name="T76" fmla="*/ 11007 w 12770"/>
                  <a:gd name="T77" fmla="*/ 11161 h 12800"/>
                  <a:gd name="T78" fmla="*/ 10977 w 12770"/>
                  <a:gd name="T79" fmla="*/ 11221 h 12800"/>
                  <a:gd name="T80" fmla="*/ 9518 w 12770"/>
                  <a:gd name="T81" fmla="*/ 11828 h 12800"/>
                  <a:gd name="T82" fmla="*/ 7479 w 12770"/>
                  <a:gd name="T83" fmla="*/ 9790 h 12800"/>
                  <a:gd name="T84" fmla="*/ 9518 w 12770"/>
                  <a:gd name="T85" fmla="*/ 7752 h 12800"/>
                  <a:gd name="T86" fmla="*/ 11556 w 12770"/>
                  <a:gd name="T87" fmla="*/ 9790 h 12800"/>
                  <a:gd name="T88" fmla="*/ 11007 w 12770"/>
                  <a:gd name="T89" fmla="*/ 11161 h 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770" h="12800">
                    <a:moveTo>
                      <a:pt x="4682" y="0"/>
                    </a:moveTo>
                    <a:lnTo>
                      <a:pt x="942" y="0"/>
                    </a:lnTo>
                    <a:cubicBezTo>
                      <a:pt x="425" y="0"/>
                      <a:pt x="0" y="395"/>
                      <a:pt x="0" y="942"/>
                    </a:cubicBezTo>
                    <a:lnTo>
                      <a:pt x="0" y="4681"/>
                    </a:lnTo>
                    <a:cubicBezTo>
                      <a:pt x="0" y="5199"/>
                      <a:pt x="395" y="5623"/>
                      <a:pt x="942" y="5623"/>
                    </a:cubicBezTo>
                    <a:lnTo>
                      <a:pt x="4682" y="5623"/>
                    </a:lnTo>
                    <a:cubicBezTo>
                      <a:pt x="5199" y="5623"/>
                      <a:pt x="5624" y="5229"/>
                      <a:pt x="5624" y="4681"/>
                    </a:cubicBezTo>
                    <a:lnTo>
                      <a:pt x="5624" y="942"/>
                    </a:lnTo>
                    <a:cubicBezTo>
                      <a:pt x="5626" y="425"/>
                      <a:pt x="5199" y="0"/>
                      <a:pt x="4682" y="0"/>
                    </a:cubicBezTo>
                    <a:close/>
                    <a:moveTo>
                      <a:pt x="7784" y="5625"/>
                    </a:moveTo>
                    <a:lnTo>
                      <a:pt x="11524" y="5625"/>
                    </a:lnTo>
                    <a:cubicBezTo>
                      <a:pt x="12041" y="5625"/>
                      <a:pt x="12466" y="5231"/>
                      <a:pt x="12466" y="4684"/>
                    </a:cubicBezTo>
                    <a:lnTo>
                      <a:pt x="12466" y="942"/>
                    </a:lnTo>
                    <a:cubicBezTo>
                      <a:pt x="12468" y="425"/>
                      <a:pt x="12071" y="0"/>
                      <a:pt x="11524" y="0"/>
                    </a:cubicBezTo>
                    <a:lnTo>
                      <a:pt x="7784" y="0"/>
                    </a:lnTo>
                    <a:cubicBezTo>
                      <a:pt x="7267" y="0"/>
                      <a:pt x="6842" y="395"/>
                      <a:pt x="6842" y="942"/>
                    </a:cubicBezTo>
                    <a:lnTo>
                      <a:pt x="6842" y="4681"/>
                    </a:lnTo>
                    <a:cubicBezTo>
                      <a:pt x="6872" y="5201"/>
                      <a:pt x="7267" y="5625"/>
                      <a:pt x="7784" y="5625"/>
                    </a:cubicBezTo>
                    <a:close/>
                    <a:moveTo>
                      <a:pt x="4682" y="7177"/>
                    </a:moveTo>
                    <a:lnTo>
                      <a:pt x="942" y="7177"/>
                    </a:lnTo>
                    <a:cubicBezTo>
                      <a:pt x="425" y="7177"/>
                      <a:pt x="0" y="7571"/>
                      <a:pt x="0" y="8119"/>
                    </a:cubicBezTo>
                    <a:lnTo>
                      <a:pt x="0" y="11858"/>
                    </a:lnTo>
                    <a:cubicBezTo>
                      <a:pt x="0" y="12375"/>
                      <a:pt x="395" y="12800"/>
                      <a:pt x="942" y="12800"/>
                    </a:cubicBezTo>
                    <a:lnTo>
                      <a:pt x="4682" y="12800"/>
                    </a:lnTo>
                    <a:cubicBezTo>
                      <a:pt x="5199" y="12800"/>
                      <a:pt x="5624" y="12405"/>
                      <a:pt x="5624" y="11858"/>
                    </a:cubicBezTo>
                    <a:lnTo>
                      <a:pt x="5624" y="8119"/>
                    </a:lnTo>
                    <a:cubicBezTo>
                      <a:pt x="5626" y="7571"/>
                      <a:pt x="5199" y="7177"/>
                      <a:pt x="4682" y="7177"/>
                    </a:cubicBezTo>
                    <a:close/>
                    <a:moveTo>
                      <a:pt x="12710" y="12255"/>
                    </a:moveTo>
                    <a:lnTo>
                      <a:pt x="11706" y="11251"/>
                    </a:lnTo>
                    <a:cubicBezTo>
                      <a:pt x="11981" y="10856"/>
                      <a:pt x="12131" y="10339"/>
                      <a:pt x="12131" y="9822"/>
                    </a:cubicBezTo>
                    <a:cubicBezTo>
                      <a:pt x="12131" y="8363"/>
                      <a:pt x="10944" y="7177"/>
                      <a:pt x="9485" y="7177"/>
                    </a:cubicBezTo>
                    <a:cubicBezTo>
                      <a:pt x="8027" y="7177"/>
                      <a:pt x="6840" y="8363"/>
                      <a:pt x="6840" y="9822"/>
                    </a:cubicBezTo>
                    <a:cubicBezTo>
                      <a:pt x="6840" y="11281"/>
                      <a:pt x="8027" y="12467"/>
                      <a:pt x="9488" y="12467"/>
                    </a:cubicBezTo>
                    <a:cubicBezTo>
                      <a:pt x="10187" y="12467"/>
                      <a:pt x="10794" y="12193"/>
                      <a:pt x="11251" y="11768"/>
                    </a:cubicBezTo>
                    <a:lnTo>
                      <a:pt x="12193" y="12710"/>
                    </a:lnTo>
                    <a:cubicBezTo>
                      <a:pt x="12253" y="12770"/>
                      <a:pt x="12345" y="12770"/>
                      <a:pt x="12436" y="12710"/>
                    </a:cubicBezTo>
                    <a:lnTo>
                      <a:pt x="12678" y="12467"/>
                    </a:lnTo>
                    <a:cubicBezTo>
                      <a:pt x="12770" y="12407"/>
                      <a:pt x="12770" y="12315"/>
                      <a:pt x="12710" y="12255"/>
                    </a:cubicBezTo>
                    <a:close/>
                    <a:moveTo>
                      <a:pt x="11007" y="11161"/>
                    </a:moveTo>
                    <a:lnTo>
                      <a:pt x="10977" y="11221"/>
                    </a:lnTo>
                    <a:cubicBezTo>
                      <a:pt x="10612" y="11586"/>
                      <a:pt x="10095" y="11828"/>
                      <a:pt x="9518" y="11828"/>
                    </a:cubicBezTo>
                    <a:cubicBezTo>
                      <a:pt x="8393" y="11828"/>
                      <a:pt x="7479" y="10916"/>
                      <a:pt x="7479" y="9790"/>
                    </a:cubicBezTo>
                    <a:cubicBezTo>
                      <a:pt x="7479" y="8663"/>
                      <a:pt x="8391" y="7752"/>
                      <a:pt x="9518" y="7752"/>
                    </a:cubicBezTo>
                    <a:cubicBezTo>
                      <a:pt x="10644" y="7752"/>
                      <a:pt x="11556" y="8663"/>
                      <a:pt x="11556" y="9790"/>
                    </a:cubicBezTo>
                    <a:cubicBezTo>
                      <a:pt x="11524" y="10339"/>
                      <a:pt x="11341" y="10826"/>
                      <a:pt x="11007" y="111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文本框 37"/>
            <p:cNvSpPr txBox="1"/>
            <p:nvPr/>
          </p:nvSpPr>
          <p:spPr>
            <a:xfrm>
              <a:off x="7363131" y="462962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部署</a:t>
              </a:r>
              <a:endParaRPr lang="zh-CN" altLang="en-US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endParaRPr>
            </a:p>
          </p:txBody>
        </p:sp>
        <p:sp>
          <p:nvSpPr>
            <p:cNvPr id="59" name="文本框 38"/>
            <p:cNvSpPr txBox="1"/>
            <p:nvPr/>
          </p:nvSpPr>
          <p:spPr>
            <a:xfrm>
              <a:off x="7437549" y="5127499"/>
              <a:ext cx="437013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600"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支持</a:t>
              </a:r>
              <a:r>
                <a:rPr lang="zh-CN" altLang="en-US" b="1" dirty="0">
                  <a:solidFill>
                    <a:schemeClr val="accent1"/>
                  </a:solidFill>
                </a:rPr>
                <a:t>服务器或笔记本</a:t>
              </a:r>
              <a:r>
                <a:rPr lang="zh-CN" altLang="en-US" dirty="0"/>
                <a:t>部署，确保企业数据的安全性。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3707" y="2212815"/>
            <a:ext cx="2317820" cy="1270850"/>
            <a:chOff x="514041" y="1524917"/>
            <a:chExt cx="2317820" cy="1270850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041" y="1524917"/>
              <a:ext cx="2317820" cy="12708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4" name="矩形 63"/>
            <p:cNvSpPr/>
            <p:nvPr/>
          </p:nvSpPr>
          <p:spPr>
            <a:xfrm>
              <a:off x="842963" y="1624013"/>
              <a:ext cx="52387" cy="80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92640" y="7153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产品介绍</a:t>
            </a:r>
            <a:endParaRPr lang="en-US" sz="32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66" name="Group 1"/>
          <p:cNvGrpSpPr/>
          <p:nvPr/>
        </p:nvGrpSpPr>
        <p:grpSpPr>
          <a:xfrm>
            <a:off x="603399" y="1445423"/>
            <a:ext cx="515620" cy="45720"/>
            <a:chOff x="603399" y="1554480"/>
            <a:chExt cx="515620" cy="45720"/>
          </a:xfrm>
        </p:grpSpPr>
        <p:sp>
          <p:nvSpPr>
            <p:cNvPr id="67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492640" y="7153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系统框架</a:t>
            </a:r>
            <a:endParaRPr lang="en-US" sz="32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9" name="Group 1"/>
          <p:cNvGrpSpPr/>
          <p:nvPr/>
        </p:nvGrpSpPr>
        <p:grpSpPr>
          <a:xfrm>
            <a:off x="603399" y="1395089"/>
            <a:ext cx="515620" cy="45720"/>
            <a:chOff x="603399" y="1554480"/>
            <a:chExt cx="515620" cy="45720"/>
          </a:xfrm>
        </p:grpSpPr>
        <p:sp>
          <p:nvSpPr>
            <p:cNvPr id="67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文本框 33"/>
          <p:cNvSpPr txBox="1"/>
          <p:nvPr/>
        </p:nvSpPr>
        <p:spPr>
          <a:xfrm>
            <a:off x="947597" y="16793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输入</a:t>
            </a:r>
            <a:endParaRPr lang="en-US" altLang="zh-CN" sz="2400" dirty="0">
              <a:solidFill>
                <a:srgbClr val="2F2F2F"/>
              </a:solidFill>
              <a:latin typeface="+mj-ea"/>
              <a:ea typeface="+mj-ea"/>
            </a:endParaRPr>
          </a:p>
        </p:txBody>
      </p:sp>
      <p:sp>
        <p:nvSpPr>
          <p:cNvPr id="49" name="文本框 35"/>
          <p:cNvSpPr txBox="1"/>
          <p:nvPr/>
        </p:nvSpPr>
        <p:spPr>
          <a:xfrm>
            <a:off x="5388113" y="1457032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产品功能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0" name="文本框 41"/>
          <p:cNvSpPr txBox="1"/>
          <p:nvPr/>
        </p:nvSpPr>
        <p:spPr>
          <a:xfrm>
            <a:off x="10380165" y="16793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输出</a:t>
            </a:r>
            <a:endParaRPr lang="en-US" altLang="zh-CN" sz="2400" dirty="0">
              <a:solidFill>
                <a:srgbClr val="2F2F2F"/>
              </a:solidFill>
              <a:latin typeface="+mj-ea"/>
              <a:ea typeface="+mj-ea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60917" y="2409133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麦克风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554840" y="3184594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外接声卡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554840" y="3960055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本地音频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50715" y="4735516"/>
            <a:ext cx="1409341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本地视频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2873964" y="2255600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实时会议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4554194" y="2255600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文件转写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6234424" y="2255600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字幕投屏</a:t>
            </a:r>
          </a:p>
        </p:txBody>
      </p:sp>
      <p:sp>
        <p:nvSpPr>
          <p:cNvPr id="74" name="圆角矩形 73"/>
          <p:cNvSpPr/>
          <p:nvPr/>
        </p:nvSpPr>
        <p:spPr>
          <a:xfrm>
            <a:off x="7868271" y="2259335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角色区分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2873963" y="2899919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重点标记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4544866" y="2899919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在线纪要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6234424" y="2899919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内容分享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7868270" y="2903654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关键词提取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2873963" y="3549398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编辑修改</a:t>
            </a:r>
          </a:p>
        </p:txBody>
      </p:sp>
      <p:sp>
        <p:nvSpPr>
          <p:cNvPr id="80" name="圆角矩形 79"/>
          <p:cNvSpPr/>
          <p:nvPr/>
        </p:nvSpPr>
        <p:spPr>
          <a:xfrm>
            <a:off x="4554193" y="3544238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chemeClr val="bg1"/>
                </a:solidFill>
              </a:rPr>
              <a:t>智能翻译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234424" y="3544238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新增片段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7868269" y="3547973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音字互对齐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2873962" y="4198877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敏感词屏蔽</a:t>
            </a:r>
          </a:p>
        </p:txBody>
      </p:sp>
      <p:sp>
        <p:nvSpPr>
          <p:cNvPr id="84" name="圆角矩形 83"/>
          <p:cNvSpPr/>
          <p:nvPr/>
        </p:nvSpPr>
        <p:spPr>
          <a:xfrm>
            <a:off x="4554193" y="4198877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声纹管理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6234423" y="4209528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热词优化</a:t>
            </a:r>
          </a:p>
        </p:txBody>
      </p:sp>
      <p:sp>
        <p:nvSpPr>
          <p:cNvPr id="86" name="圆角矩形 85"/>
          <p:cNvSpPr/>
          <p:nvPr/>
        </p:nvSpPr>
        <p:spPr>
          <a:xfrm>
            <a:off x="7868269" y="4202612"/>
            <a:ext cx="1399139" cy="443702"/>
          </a:xfrm>
          <a:prstGeom prst="roundRect">
            <a:avLst/>
          </a:prstGeom>
          <a:solidFill>
            <a:schemeClr val="accent1">
              <a:alpha val="8040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转写区间</a:t>
            </a:r>
          </a:p>
        </p:txBody>
      </p:sp>
      <p:sp>
        <p:nvSpPr>
          <p:cNvPr id="87" name="文本框 55"/>
          <p:cNvSpPr txBox="1"/>
          <p:nvPr/>
        </p:nvSpPr>
        <p:spPr>
          <a:xfrm>
            <a:off x="5388113" y="4752509"/>
            <a:ext cx="12250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AI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 服务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2873961" y="5270824"/>
            <a:ext cx="1680232" cy="44370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流式语音识别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5222480" y="5270824"/>
            <a:ext cx="1852511" cy="44370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非流式语音识别</a:t>
            </a:r>
          </a:p>
        </p:txBody>
      </p:sp>
      <p:sp>
        <p:nvSpPr>
          <p:cNvPr id="90" name="圆角矩形 89"/>
          <p:cNvSpPr/>
          <p:nvPr/>
        </p:nvSpPr>
        <p:spPr>
          <a:xfrm>
            <a:off x="2873961" y="5883347"/>
            <a:ext cx="1319484" cy="44370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机器翻译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5218305" y="5883347"/>
            <a:ext cx="1319484" cy="44370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声纹识别</a:t>
            </a:r>
          </a:p>
        </p:txBody>
      </p:sp>
      <p:sp>
        <p:nvSpPr>
          <p:cNvPr id="92" name="圆角矩形 91"/>
          <p:cNvSpPr/>
          <p:nvPr/>
        </p:nvSpPr>
        <p:spPr>
          <a:xfrm>
            <a:off x="7587176" y="5273911"/>
            <a:ext cx="1680232" cy="44370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</a:rPr>
              <a:t>说话人聚类</a:t>
            </a:r>
          </a:p>
        </p:txBody>
      </p:sp>
      <p:sp>
        <p:nvSpPr>
          <p:cNvPr id="93" name="圆角矩形 92"/>
          <p:cNvSpPr/>
          <p:nvPr/>
        </p:nvSpPr>
        <p:spPr>
          <a:xfrm>
            <a:off x="10080704" y="2409133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会议文本</a:t>
            </a:r>
          </a:p>
        </p:txBody>
      </p:sp>
      <p:sp>
        <p:nvSpPr>
          <p:cNvPr id="94" name="圆角矩形 93"/>
          <p:cNvSpPr/>
          <p:nvPr/>
        </p:nvSpPr>
        <p:spPr>
          <a:xfrm>
            <a:off x="10080704" y="3184594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会议音频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10084164" y="3960055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tx1"/>
                </a:solidFill>
              </a:rPr>
              <a:t>实时字幕</a:t>
            </a:r>
          </a:p>
        </p:txBody>
      </p:sp>
      <p:sp>
        <p:nvSpPr>
          <p:cNvPr id="96" name="圆角矩形 95"/>
          <p:cNvSpPr/>
          <p:nvPr/>
        </p:nvSpPr>
        <p:spPr>
          <a:xfrm>
            <a:off x="371061" y="2141031"/>
            <a:ext cx="1868556" cy="4041924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9845995" y="2160944"/>
            <a:ext cx="1868556" cy="4041924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2515547" y="2017426"/>
            <a:ext cx="7072353" cy="4478445"/>
          </a:xfrm>
          <a:prstGeom prst="roundRect">
            <a:avLst/>
          </a:prstGeom>
          <a:noFill/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560917" y="5513758"/>
            <a:ext cx="1409341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 smtClean="0">
                <a:solidFill>
                  <a:schemeClr val="tx1"/>
                </a:solidFill>
              </a:rPr>
              <a:t>文本</a:t>
            </a:r>
            <a:r>
              <a:rPr kumimoji="1" lang="en-US" altLang="zh-CN" b="1" dirty="0" smtClean="0">
                <a:solidFill>
                  <a:schemeClr val="tx1"/>
                </a:solidFill>
              </a:rPr>
              <a:t>/</a:t>
            </a:r>
            <a:r>
              <a:rPr kumimoji="1" lang="zh-CN" altLang="en-US" b="1" dirty="0" smtClean="0">
                <a:solidFill>
                  <a:schemeClr val="tx1"/>
                </a:solidFill>
              </a:rPr>
              <a:t>文档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10080704" y="4735516"/>
            <a:ext cx="1399139" cy="443702"/>
          </a:xfrm>
          <a:prstGeom prst="round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 smtClean="0">
                <a:solidFill>
                  <a:schemeClr val="tx1"/>
                </a:solidFill>
              </a:rPr>
              <a:t>翻译文本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492640" y="7153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cs typeface="Open Sans" panose="020B0606030504020204" pitchFamily="34" charset="0"/>
              </a:rPr>
              <a:t>主要功能</a:t>
            </a:r>
            <a:endParaRPr lang="en-US" sz="3200" b="1" dirty="0">
              <a:solidFill>
                <a:schemeClr val="accent1"/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399" y="1386700"/>
            <a:ext cx="515620" cy="45720"/>
            <a:chOff x="603399" y="1554480"/>
            <a:chExt cx="515620" cy="45720"/>
          </a:xfrm>
        </p:grpSpPr>
        <p:sp>
          <p:nvSpPr>
            <p:cNvPr id="67" name="Oval 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2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2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747635" y="2583509"/>
            <a:ext cx="3100088" cy="1593709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自动将会议对话转换为书面文本，支持多语言翻译</a:t>
            </a:r>
            <a:r>
              <a:rPr lang="zh-CN" altLang="en-US" dirty="0" smtClean="0">
                <a:solidFill>
                  <a:schemeClr val="tx1"/>
                </a:solidFill>
              </a:rPr>
              <a:t>，打破跨</a:t>
            </a:r>
            <a:r>
              <a:rPr lang="zh-CN" altLang="en-US" dirty="0">
                <a:solidFill>
                  <a:schemeClr val="tx1"/>
                </a:solidFill>
              </a:rPr>
              <a:t>语言</a:t>
            </a:r>
            <a:r>
              <a:rPr lang="zh-CN" altLang="en-US" dirty="0" smtClean="0">
                <a:solidFill>
                  <a:schemeClr val="tx1"/>
                </a:solidFill>
              </a:rPr>
              <a:t>沟通壁垒。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06325" y="1990885"/>
            <a:ext cx="2537934" cy="510363"/>
            <a:chOff x="739420" y="1447005"/>
            <a:chExt cx="2537934" cy="510363"/>
          </a:xfrm>
          <a:solidFill>
            <a:schemeClr val="accent1"/>
          </a:solidFill>
        </p:grpSpPr>
        <p:sp>
          <p:nvSpPr>
            <p:cNvPr id="48" name="圆角矩形 47"/>
            <p:cNvSpPr/>
            <p:nvPr/>
          </p:nvSpPr>
          <p:spPr>
            <a:xfrm>
              <a:off x="739420" y="1447005"/>
              <a:ext cx="2537934" cy="5103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形状 43"/>
            <p:cNvSpPr/>
            <p:nvPr/>
          </p:nvSpPr>
          <p:spPr>
            <a:xfrm>
              <a:off x="826655" y="1534907"/>
              <a:ext cx="325070" cy="334556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7157" h="606334">
                  <a:moveTo>
                    <a:pt x="119008" y="744"/>
                  </a:moveTo>
                  <a:cubicBezTo>
                    <a:pt x="132904" y="-1344"/>
                    <a:pt x="147456" y="944"/>
                    <a:pt x="160628" y="7921"/>
                  </a:cubicBezTo>
                  <a:cubicBezTo>
                    <a:pt x="204238" y="30940"/>
                    <a:pt x="248205" y="104442"/>
                    <a:pt x="253100" y="112797"/>
                  </a:cubicBezTo>
                  <a:cubicBezTo>
                    <a:pt x="262979" y="130128"/>
                    <a:pt x="265916" y="148170"/>
                    <a:pt x="261555" y="163990"/>
                  </a:cubicBezTo>
                  <a:cubicBezTo>
                    <a:pt x="258173" y="176344"/>
                    <a:pt x="250519" y="186476"/>
                    <a:pt x="239483" y="193320"/>
                  </a:cubicBezTo>
                  <a:cubicBezTo>
                    <a:pt x="228002" y="203007"/>
                    <a:pt x="214473" y="214917"/>
                    <a:pt x="211625" y="218294"/>
                  </a:cubicBezTo>
                  <a:cubicBezTo>
                    <a:pt x="198987" y="236959"/>
                    <a:pt x="200233" y="249313"/>
                    <a:pt x="217232" y="266288"/>
                  </a:cubicBezTo>
                  <a:lnTo>
                    <a:pt x="340411" y="389295"/>
                  </a:lnTo>
                  <a:cubicBezTo>
                    <a:pt x="357410" y="406360"/>
                    <a:pt x="369781" y="407604"/>
                    <a:pt x="389450" y="394361"/>
                  </a:cubicBezTo>
                  <a:cubicBezTo>
                    <a:pt x="391942" y="392050"/>
                    <a:pt x="403868" y="378630"/>
                    <a:pt x="413481" y="367164"/>
                  </a:cubicBezTo>
                  <a:cubicBezTo>
                    <a:pt x="420423" y="356144"/>
                    <a:pt x="430569" y="348500"/>
                    <a:pt x="442940" y="345123"/>
                  </a:cubicBezTo>
                  <a:cubicBezTo>
                    <a:pt x="458693" y="340679"/>
                    <a:pt x="476849" y="343612"/>
                    <a:pt x="493938" y="353388"/>
                  </a:cubicBezTo>
                  <a:cubicBezTo>
                    <a:pt x="502571" y="358454"/>
                    <a:pt x="576175" y="402360"/>
                    <a:pt x="599226" y="445910"/>
                  </a:cubicBezTo>
                  <a:cubicBezTo>
                    <a:pt x="613199" y="472218"/>
                    <a:pt x="608393" y="504036"/>
                    <a:pt x="587300" y="525100"/>
                  </a:cubicBezTo>
                  <a:lnTo>
                    <a:pt x="560066" y="552208"/>
                  </a:lnTo>
                  <a:cubicBezTo>
                    <a:pt x="534433" y="577804"/>
                    <a:pt x="493671" y="606334"/>
                    <a:pt x="439024" y="606334"/>
                  </a:cubicBezTo>
                  <a:cubicBezTo>
                    <a:pt x="388738" y="606334"/>
                    <a:pt x="326882" y="582248"/>
                    <a:pt x="254346" y="509813"/>
                  </a:cubicBezTo>
                  <a:lnTo>
                    <a:pt x="96636" y="352322"/>
                  </a:lnTo>
                  <a:cubicBezTo>
                    <a:pt x="-54844" y="201052"/>
                    <a:pt x="4965" y="96088"/>
                    <a:pt x="54093" y="47027"/>
                  </a:cubicBezTo>
                  <a:lnTo>
                    <a:pt x="81328" y="19831"/>
                  </a:lnTo>
                  <a:cubicBezTo>
                    <a:pt x="91874" y="9299"/>
                    <a:pt x="105113" y="2833"/>
                    <a:pt x="119008" y="744"/>
                  </a:cubicBezTo>
                  <a:close/>
                  <a:moveTo>
                    <a:pt x="529447" y="201"/>
                  </a:moveTo>
                  <a:cubicBezTo>
                    <a:pt x="535910" y="-232"/>
                    <a:pt x="542539" y="1790"/>
                    <a:pt x="547790" y="6366"/>
                  </a:cubicBezTo>
                  <a:cubicBezTo>
                    <a:pt x="558290" y="15608"/>
                    <a:pt x="559358" y="31514"/>
                    <a:pt x="550192" y="42089"/>
                  </a:cubicBezTo>
                  <a:lnTo>
                    <a:pt x="409678" y="202309"/>
                  </a:lnTo>
                  <a:lnTo>
                    <a:pt x="455152" y="202309"/>
                  </a:lnTo>
                  <a:cubicBezTo>
                    <a:pt x="469123" y="202309"/>
                    <a:pt x="480514" y="213684"/>
                    <a:pt x="480514" y="227635"/>
                  </a:cubicBezTo>
                  <a:cubicBezTo>
                    <a:pt x="480514" y="241587"/>
                    <a:pt x="469123" y="252872"/>
                    <a:pt x="455152" y="252872"/>
                  </a:cubicBezTo>
                  <a:lnTo>
                    <a:pt x="353882" y="252872"/>
                  </a:lnTo>
                  <a:cubicBezTo>
                    <a:pt x="350768" y="252872"/>
                    <a:pt x="347653" y="252250"/>
                    <a:pt x="344627" y="251006"/>
                  </a:cubicBezTo>
                  <a:cubicBezTo>
                    <a:pt x="343381" y="250562"/>
                    <a:pt x="342403" y="249673"/>
                    <a:pt x="341335" y="249051"/>
                  </a:cubicBezTo>
                  <a:cubicBezTo>
                    <a:pt x="339911" y="248251"/>
                    <a:pt x="338487" y="247718"/>
                    <a:pt x="337241" y="246652"/>
                  </a:cubicBezTo>
                  <a:cubicBezTo>
                    <a:pt x="337063" y="246474"/>
                    <a:pt x="336974" y="246208"/>
                    <a:pt x="336796" y="245941"/>
                  </a:cubicBezTo>
                  <a:cubicBezTo>
                    <a:pt x="335372" y="244697"/>
                    <a:pt x="334483" y="243186"/>
                    <a:pt x="333415" y="241675"/>
                  </a:cubicBezTo>
                  <a:cubicBezTo>
                    <a:pt x="332614" y="240431"/>
                    <a:pt x="331546" y="239365"/>
                    <a:pt x="331012" y="238032"/>
                  </a:cubicBezTo>
                  <a:cubicBezTo>
                    <a:pt x="330389" y="236699"/>
                    <a:pt x="330211" y="235277"/>
                    <a:pt x="329855" y="233856"/>
                  </a:cubicBezTo>
                  <a:cubicBezTo>
                    <a:pt x="329410" y="232078"/>
                    <a:pt x="328876" y="230301"/>
                    <a:pt x="328787" y="228435"/>
                  </a:cubicBezTo>
                  <a:cubicBezTo>
                    <a:pt x="328787" y="228168"/>
                    <a:pt x="328609" y="227902"/>
                    <a:pt x="328609" y="227635"/>
                  </a:cubicBezTo>
                  <a:lnTo>
                    <a:pt x="328609" y="126509"/>
                  </a:lnTo>
                  <a:cubicBezTo>
                    <a:pt x="328609" y="112557"/>
                    <a:pt x="339911" y="101272"/>
                    <a:pt x="353882" y="101272"/>
                  </a:cubicBezTo>
                  <a:cubicBezTo>
                    <a:pt x="367942" y="101272"/>
                    <a:pt x="379244" y="112557"/>
                    <a:pt x="379244" y="126509"/>
                  </a:cubicBezTo>
                  <a:lnTo>
                    <a:pt x="379244" y="160366"/>
                  </a:lnTo>
                  <a:lnTo>
                    <a:pt x="512105" y="8765"/>
                  </a:lnTo>
                  <a:cubicBezTo>
                    <a:pt x="516688" y="3523"/>
                    <a:pt x="522984" y="635"/>
                    <a:pt x="529447" y="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文本框 27"/>
            <p:cNvSpPr txBox="1"/>
            <p:nvPr/>
          </p:nvSpPr>
          <p:spPr>
            <a:xfrm>
              <a:off x="1195342" y="1471352"/>
              <a:ext cx="203839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bg1"/>
                  </a:solidFill>
                </a:rPr>
                <a:t>实时语音识别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4242273" y="2582760"/>
            <a:ext cx="3100088" cy="1594457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sym typeface="微软雅黑" panose="020B0503020204020204" pitchFamily="34" charset="-122"/>
              </a:rPr>
              <a:t>支持手动、自动</a:t>
            </a:r>
            <a:r>
              <a:rPr lang="zh-CN" altLang="en-US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区分，智能辨识不同的发言人，</a:t>
            </a:r>
            <a:r>
              <a:rPr lang="zh-CN" altLang="en-US" dirty="0">
                <a:solidFill>
                  <a:schemeClr val="tx1"/>
                </a:solidFill>
              </a:rPr>
              <a:t>为会议记录增添清晰的结构</a:t>
            </a:r>
            <a:r>
              <a:rPr lang="zh-CN" altLang="en-US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7736911" y="2593405"/>
            <a:ext cx="3100088" cy="1583811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提供全屏或叠加字幕选项，使内容展示更加直观，适合现场演示或</a:t>
            </a:r>
            <a:r>
              <a:rPr lang="zh-CN" altLang="en-US" dirty="0" smtClean="0">
                <a:solidFill>
                  <a:schemeClr val="tx1"/>
                </a:solidFill>
              </a:rPr>
              <a:t>远程会议。</a:t>
            </a:r>
            <a:endParaRPr lang="zh-CN" altLang="en-US" dirty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523350" y="1990885"/>
            <a:ext cx="2537934" cy="510363"/>
            <a:chOff x="747635" y="2671563"/>
            <a:chExt cx="2537934" cy="510363"/>
          </a:xfrm>
          <a:solidFill>
            <a:schemeClr val="accent1"/>
          </a:solidFill>
        </p:grpSpPr>
        <p:grpSp>
          <p:nvGrpSpPr>
            <p:cNvPr id="59" name="组合 44"/>
            <p:cNvGrpSpPr/>
            <p:nvPr/>
          </p:nvGrpSpPr>
          <p:grpSpPr>
            <a:xfrm>
              <a:off x="747635" y="2671563"/>
              <a:ext cx="2537934" cy="510363"/>
              <a:chOff x="739420" y="1447005"/>
              <a:chExt cx="2537934" cy="510363"/>
            </a:xfrm>
            <a:grpFill/>
          </p:grpSpPr>
          <p:sp>
            <p:nvSpPr>
              <p:cNvPr id="61" name="圆角矩形 60"/>
              <p:cNvSpPr/>
              <p:nvPr/>
            </p:nvSpPr>
            <p:spPr>
              <a:xfrm>
                <a:off x="739420" y="1447005"/>
                <a:ext cx="2537934" cy="5103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文本框 57"/>
              <p:cNvSpPr txBox="1"/>
              <p:nvPr/>
            </p:nvSpPr>
            <p:spPr>
              <a:xfrm>
                <a:off x="1195342" y="1471352"/>
                <a:ext cx="20383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rgbClr val="2C68FF"/>
                        </a:gs>
                        <a:gs pos="100000">
                          <a:srgbClr val="003FDE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pPr algn="l"/>
                <a:r>
                  <a:rPr lang="zh-CN" altLang="en-US" dirty="0" smtClean="0">
                    <a:solidFill>
                      <a:schemeClr val="bg1"/>
                    </a:solidFill>
                  </a:rPr>
                  <a:t>会议角色区分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任意形状 45"/>
            <p:cNvSpPr/>
            <p:nvPr/>
          </p:nvSpPr>
          <p:spPr>
            <a:xfrm>
              <a:off x="861619" y="2729772"/>
              <a:ext cx="357708" cy="393940"/>
            </a:xfrm>
            <a:custGeom>
              <a:avLst/>
              <a:gdLst>
                <a:gd name="T0" fmla="*/ 5080 w 10160"/>
                <a:gd name="T1" fmla="*/ 4877 h 11188"/>
                <a:gd name="T2" fmla="*/ 7518 w 10160"/>
                <a:gd name="T3" fmla="*/ 2439 h 11188"/>
                <a:gd name="T4" fmla="*/ 5080 w 10160"/>
                <a:gd name="T5" fmla="*/ 0 h 11188"/>
                <a:gd name="T6" fmla="*/ 2641 w 10160"/>
                <a:gd name="T7" fmla="*/ 2438 h 11188"/>
                <a:gd name="T8" fmla="*/ 2641 w 10160"/>
                <a:gd name="T9" fmla="*/ 2439 h 11188"/>
                <a:gd name="T10" fmla="*/ 5080 w 10160"/>
                <a:gd name="T11" fmla="*/ 4877 h 11188"/>
                <a:gd name="T12" fmla="*/ 968 w 10160"/>
                <a:gd name="T13" fmla="*/ 6518 h 11188"/>
                <a:gd name="T14" fmla="*/ 0 w 10160"/>
                <a:gd name="T15" fmla="*/ 11188 h 11188"/>
                <a:gd name="T16" fmla="*/ 4141 w 10160"/>
                <a:gd name="T17" fmla="*/ 11188 h 11188"/>
                <a:gd name="T18" fmla="*/ 2896 w 10160"/>
                <a:gd name="T19" fmla="*/ 5485 h 11188"/>
                <a:gd name="T20" fmla="*/ 968 w 10160"/>
                <a:gd name="T21" fmla="*/ 6518 h 11188"/>
                <a:gd name="T22" fmla="*/ 5080 w 10160"/>
                <a:gd name="T23" fmla="*/ 5485 h 11188"/>
                <a:gd name="T24" fmla="*/ 3905 w 10160"/>
                <a:gd name="T25" fmla="*/ 7127 h 11188"/>
                <a:gd name="T26" fmla="*/ 4830 w 10160"/>
                <a:gd name="T27" fmla="*/ 11188 h 11188"/>
                <a:gd name="T28" fmla="*/ 5330 w 10160"/>
                <a:gd name="T29" fmla="*/ 11188 h 11188"/>
                <a:gd name="T30" fmla="*/ 6255 w 10160"/>
                <a:gd name="T31" fmla="*/ 7127 h 11188"/>
                <a:gd name="T32" fmla="*/ 5080 w 10160"/>
                <a:gd name="T33" fmla="*/ 5485 h 11188"/>
                <a:gd name="T34" fmla="*/ 9193 w 10160"/>
                <a:gd name="T35" fmla="*/ 6518 h 11188"/>
                <a:gd name="T36" fmla="*/ 7264 w 10160"/>
                <a:gd name="T37" fmla="*/ 5485 h 11188"/>
                <a:gd name="T38" fmla="*/ 6019 w 10160"/>
                <a:gd name="T39" fmla="*/ 11188 h 11188"/>
                <a:gd name="T40" fmla="*/ 10160 w 10160"/>
                <a:gd name="T41" fmla="*/ 11188 h 11188"/>
                <a:gd name="T42" fmla="*/ 9193 w 10160"/>
                <a:gd name="T43" fmla="*/ 6518 h 11188"/>
                <a:gd name="T44" fmla="*/ 8794 w 10160"/>
                <a:gd name="T45" fmla="*/ 8626 h 11188"/>
                <a:gd name="T46" fmla="*/ 7341 w 10160"/>
                <a:gd name="T47" fmla="*/ 8626 h 11188"/>
                <a:gd name="T48" fmla="*/ 7341 w 10160"/>
                <a:gd name="T49" fmla="*/ 8303 h 11188"/>
                <a:gd name="T50" fmla="*/ 8794 w 10160"/>
                <a:gd name="T51" fmla="*/ 8303 h 11188"/>
                <a:gd name="T52" fmla="*/ 8794 w 10160"/>
                <a:gd name="T53" fmla="*/ 8626 h 1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0" h="11188">
                  <a:moveTo>
                    <a:pt x="5080" y="4877"/>
                  </a:moveTo>
                  <a:cubicBezTo>
                    <a:pt x="6426" y="4877"/>
                    <a:pt x="7518" y="3785"/>
                    <a:pt x="7518" y="2439"/>
                  </a:cubicBezTo>
                  <a:cubicBezTo>
                    <a:pt x="7518" y="1093"/>
                    <a:pt x="6426" y="2"/>
                    <a:pt x="5080" y="0"/>
                  </a:cubicBezTo>
                  <a:cubicBezTo>
                    <a:pt x="3734" y="0"/>
                    <a:pt x="2643" y="1092"/>
                    <a:pt x="2641" y="2438"/>
                  </a:cubicBezTo>
                  <a:lnTo>
                    <a:pt x="2641" y="2439"/>
                  </a:lnTo>
                  <a:cubicBezTo>
                    <a:pt x="2643" y="3785"/>
                    <a:pt x="3734" y="4877"/>
                    <a:pt x="5080" y="4877"/>
                  </a:cubicBezTo>
                  <a:close/>
                  <a:moveTo>
                    <a:pt x="968" y="6518"/>
                  </a:moveTo>
                  <a:cubicBezTo>
                    <a:pt x="486" y="7735"/>
                    <a:pt x="0" y="11188"/>
                    <a:pt x="0" y="11188"/>
                  </a:cubicBezTo>
                  <a:lnTo>
                    <a:pt x="4141" y="11188"/>
                  </a:lnTo>
                  <a:lnTo>
                    <a:pt x="2896" y="5485"/>
                  </a:lnTo>
                  <a:cubicBezTo>
                    <a:pt x="2146" y="5485"/>
                    <a:pt x="1449" y="5300"/>
                    <a:pt x="968" y="6518"/>
                  </a:cubicBezTo>
                  <a:close/>
                  <a:moveTo>
                    <a:pt x="5080" y="5485"/>
                  </a:moveTo>
                  <a:lnTo>
                    <a:pt x="3905" y="7127"/>
                  </a:lnTo>
                  <a:lnTo>
                    <a:pt x="4830" y="11188"/>
                  </a:lnTo>
                  <a:lnTo>
                    <a:pt x="5330" y="11188"/>
                  </a:lnTo>
                  <a:lnTo>
                    <a:pt x="6255" y="7127"/>
                  </a:lnTo>
                  <a:lnTo>
                    <a:pt x="5080" y="5485"/>
                  </a:lnTo>
                  <a:close/>
                  <a:moveTo>
                    <a:pt x="9193" y="6518"/>
                  </a:moveTo>
                  <a:cubicBezTo>
                    <a:pt x="8711" y="5300"/>
                    <a:pt x="8014" y="5485"/>
                    <a:pt x="7264" y="5485"/>
                  </a:cubicBezTo>
                  <a:lnTo>
                    <a:pt x="6019" y="11188"/>
                  </a:lnTo>
                  <a:lnTo>
                    <a:pt x="10160" y="11188"/>
                  </a:lnTo>
                  <a:cubicBezTo>
                    <a:pt x="10160" y="11188"/>
                    <a:pt x="9674" y="7735"/>
                    <a:pt x="9193" y="6518"/>
                  </a:cubicBezTo>
                  <a:close/>
                  <a:moveTo>
                    <a:pt x="8794" y="8626"/>
                  </a:moveTo>
                  <a:lnTo>
                    <a:pt x="7341" y="8626"/>
                  </a:lnTo>
                  <a:lnTo>
                    <a:pt x="7341" y="8303"/>
                  </a:lnTo>
                  <a:lnTo>
                    <a:pt x="8794" y="8303"/>
                  </a:lnTo>
                  <a:lnTo>
                    <a:pt x="8794" y="86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040375" y="1990885"/>
            <a:ext cx="2537934" cy="510363"/>
            <a:chOff x="800173" y="4379632"/>
            <a:chExt cx="2537934" cy="510363"/>
          </a:xfrm>
          <a:solidFill>
            <a:schemeClr val="accent1"/>
          </a:solidFill>
        </p:grpSpPr>
        <p:grpSp>
          <p:nvGrpSpPr>
            <p:cNvPr id="101" name="组合 59"/>
            <p:cNvGrpSpPr/>
            <p:nvPr/>
          </p:nvGrpSpPr>
          <p:grpSpPr>
            <a:xfrm>
              <a:off x="800173" y="4379632"/>
              <a:ext cx="2537934" cy="510363"/>
              <a:chOff x="739420" y="1447005"/>
              <a:chExt cx="2537934" cy="510363"/>
            </a:xfrm>
            <a:grpFill/>
          </p:grpSpPr>
          <p:sp>
            <p:nvSpPr>
              <p:cNvPr id="103" name="圆角矩形 102"/>
              <p:cNvSpPr/>
              <p:nvPr/>
            </p:nvSpPr>
            <p:spPr>
              <a:xfrm>
                <a:off x="739420" y="1447005"/>
                <a:ext cx="2537934" cy="5103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62"/>
              <p:cNvSpPr txBox="1"/>
              <p:nvPr/>
            </p:nvSpPr>
            <p:spPr>
              <a:xfrm>
                <a:off x="1195342" y="1471352"/>
                <a:ext cx="20383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rgbClr val="2C68FF"/>
                        </a:gs>
                        <a:gs pos="100000">
                          <a:srgbClr val="003FDE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pPr algn="l"/>
                <a:r>
                  <a:rPr lang="zh-CN" altLang="en-US" dirty="0" smtClean="0">
                    <a:solidFill>
                      <a:schemeClr val="bg1"/>
                    </a:solidFill>
                  </a:rPr>
                  <a:t>字幕投屏显示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任意形状 47"/>
            <p:cNvSpPr/>
            <p:nvPr/>
          </p:nvSpPr>
          <p:spPr>
            <a:xfrm>
              <a:off x="898648" y="4471790"/>
              <a:ext cx="325558" cy="326042"/>
            </a:xfrm>
            <a:custGeom>
              <a:avLst/>
              <a:gdLst>
                <a:gd name="T0" fmla="*/ 11234 w 11234"/>
                <a:gd name="T1" fmla="*/ 2730 h 11250"/>
                <a:gd name="T2" fmla="*/ 8504 w 11234"/>
                <a:gd name="T3" fmla="*/ 0 h 11250"/>
                <a:gd name="T4" fmla="*/ 5584 w 11234"/>
                <a:gd name="T5" fmla="*/ 2920 h 11250"/>
                <a:gd name="T6" fmla="*/ 2748 w 11234"/>
                <a:gd name="T7" fmla="*/ 85 h 11250"/>
                <a:gd name="T8" fmla="*/ 0 w 11234"/>
                <a:gd name="T9" fmla="*/ 2833 h 11250"/>
                <a:gd name="T10" fmla="*/ 2835 w 11234"/>
                <a:gd name="T11" fmla="*/ 5669 h 11250"/>
                <a:gd name="T12" fmla="*/ 958 w 11234"/>
                <a:gd name="T13" fmla="*/ 7546 h 11250"/>
                <a:gd name="T14" fmla="*/ 234 w 11234"/>
                <a:gd name="T15" fmla="*/ 10682 h 11250"/>
                <a:gd name="T16" fmla="*/ 544 w 11234"/>
                <a:gd name="T17" fmla="*/ 10992 h 11250"/>
                <a:gd name="T18" fmla="*/ 3688 w 11234"/>
                <a:gd name="T19" fmla="*/ 10276 h 11250"/>
                <a:gd name="T20" fmla="*/ 5566 w 11234"/>
                <a:gd name="T21" fmla="*/ 8399 h 11250"/>
                <a:gd name="T22" fmla="*/ 8417 w 11234"/>
                <a:gd name="T23" fmla="*/ 11250 h 11250"/>
                <a:gd name="T24" fmla="*/ 11165 w 11234"/>
                <a:gd name="T25" fmla="*/ 8502 h 11250"/>
                <a:gd name="T26" fmla="*/ 8314 w 11234"/>
                <a:gd name="T27" fmla="*/ 5651 h 11250"/>
                <a:gd name="T28" fmla="*/ 11234 w 11234"/>
                <a:gd name="T29" fmla="*/ 2730 h 11250"/>
                <a:gd name="T30" fmla="*/ 2748 w 11234"/>
                <a:gd name="T31" fmla="*/ 1246 h 11250"/>
                <a:gd name="T32" fmla="*/ 4987 w 11234"/>
                <a:gd name="T33" fmla="*/ 3485 h 11250"/>
                <a:gd name="T34" fmla="*/ 3395 w 11234"/>
                <a:gd name="T35" fmla="*/ 5067 h 11250"/>
                <a:gd name="T36" fmla="*/ 3138 w 11234"/>
                <a:gd name="T37" fmla="*/ 4811 h 11250"/>
                <a:gd name="T38" fmla="*/ 3646 w 11234"/>
                <a:gd name="T39" fmla="*/ 4303 h 11250"/>
                <a:gd name="T40" fmla="*/ 3642 w 11234"/>
                <a:gd name="T41" fmla="*/ 3726 h 11250"/>
                <a:gd name="T42" fmla="*/ 3066 w 11234"/>
                <a:gd name="T43" fmla="*/ 3722 h 11250"/>
                <a:gd name="T44" fmla="*/ 2558 w 11234"/>
                <a:gd name="T45" fmla="*/ 4230 h 11250"/>
                <a:gd name="T46" fmla="*/ 2140 w 11234"/>
                <a:gd name="T47" fmla="*/ 3812 h 11250"/>
                <a:gd name="T48" fmla="*/ 2648 w 11234"/>
                <a:gd name="T49" fmla="*/ 3305 h 11250"/>
                <a:gd name="T50" fmla="*/ 2648 w 11234"/>
                <a:gd name="T51" fmla="*/ 2724 h 11250"/>
                <a:gd name="T52" fmla="*/ 2068 w 11234"/>
                <a:gd name="T53" fmla="*/ 2724 h 11250"/>
                <a:gd name="T54" fmla="*/ 1560 w 11234"/>
                <a:gd name="T55" fmla="*/ 3232 h 11250"/>
                <a:gd name="T56" fmla="*/ 1160 w 11234"/>
                <a:gd name="T57" fmla="*/ 2833 h 11250"/>
                <a:gd name="T58" fmla="*/ 2748 w 11234"/>
                <a:gd name="T59" fmla="*/ 1246 h 11250"/>
                <a:gd name="T60" fmla="*/ 8417 w 11234"/>
                <a:gd name="T61" fmla="*/ 10089 h 11250"/>
                <a:gd name="T62" fmla="*/ 8008 w 11234"/>
                <a:gd name="T63" fmla="*/ 9681 h 11250"/>
                <a:gd name="T64" fmla="*/ 8516 w 11234"/>
                <a:gd name="T65" fmla="*/ 9173 h 11250"/>
                <a:gd name="T66" fmla="*/ 8514 w 11234"/>
                <a:gd name="T67" fmla="*/ 8594 h 11250"/>
                <a:gd name="T68" fmla="*/ 7935 w 11234"/>
                <a:gd name="T69" fmla="*/ 8592 h 11250"/>
                <a:gd name="T70" fmla="*/ 7427 w 11234"/>
                <a:gd name="T71" fmla="*/ 9100 h 11250"/>
                <a:gd name="T72" fmla="*/ 7010 w 11234"/>
                <a:gd name="T73" fmla="*/ 8683 h 11250"/>
                <a:gd name="T74" fmla="*/ 7518 w 11234"/>
                <a:gd name="T75" fmla="*/ 8175 h 11250"/>
                <a:gd name="T76" fmla="*/ 7511 w 11234"/>
                <a:gd name="T77" fmla="*/ 7602 h 11250"/>
                <a:gd name="T78" fmla="*/ 6938 w 11234"/>
                <a:gd name="T79" fmla="*/ 7595 h 11250"/>
                <a:gd name="T80" fmla="*/ 6430 w 11234"/>
                <a:gd name="T81" fmla="*/ 8103 h 11250"/>
                <a:gd name="T82" fmla="*/ 6156 w 11234"/>
                <a:gd name="T83" fmla="*/ 7828 h 11250"/>
                <a:gd name="T84" fmla="*/ 7737 w 11234"/>
                <a:gd name="T85" fmla="*/ 6235 h 11250"/>
                <a:gd name="T86" fmla="*/ 10004 w 11234"/>
                <a:gd name="T87" fmla="*/ 8502 h 11250"/>
                <a:gd name="T88" fmla="*/ 8417 w 11234"/>
                <a:gd name="T89" fmla="*/ 10089 h 11250"/>
                <a:gd name="T90" fmla="*/ 3988 w 11234"/>
                <a:gd name="T91" fmla="*/ 8816 h 11250"/>
                <a:gd name="T92" fmla="*/ 2418 w 11234"/>
                <a:gd name="T93" fmla="*/ 7247 h 11250"/>
                <a:gd name="T94" fmla="*/ 7307 w 11234"/>
                <a:gd name="T95" fmla="*/ 2358 h 11250"/>
                <a:gd name="T96" fmla="*/ 8876 w 11234"/>
                <a:gd name="T97" fmla="*/ 3927 h 11250"/>
                <a:gd name="T98" fmla="*/ 3988 w 11234"/>
                <a:gd name="T99" fmla="*/ 8816 h 11250"/>
                <a:gd name="T100" fmla="*/ 10073 w 11234"/>
                <a:gd name="T101" fmla="*/ 2730 h 11250"/>
                <a:gd name="T102" fmla="*/ 9457 w 11234"/>
                <a:gd name="T103" fmla="*/ 3347 h 11250"/>
                <a:gd name="T104" fmla="*/ 7887 w 11234"/>
                <a:gd name="T105" fmla="*/ 1778 h 11250"/>
                <a:gd name="T106" fmla="*/ 8504 w 11234"/>
                <a:gd name="T107" fmla="*/ 1161 h 11250"/>
                <a:gd name="T108" fmla="*/ 10073 w 11234"/>
                <a:gd name="T109" fmla="*/ 2730 h 11250"/>
                <a:gd name="T110" fmla="*/ 1236 w 11234"/>
                <a:gd name="T111" fmla="*/ 9993 h 11250"/>
                <a:gd name="T112" fmla="*/ 1705 w 11234"/>
                <a:gd name="T113" fmla="*/ 7960 h 11250"/>
                <a:gd name="T114" fmla="*/ 1837 w 11234"/>
                <a:gd name="T115" fmla="*/ 7827 h 11250"/>
                <a:gd name="T116" fmla="*/ 3407 w 11234"/>
                <a:gd name="T117" fmla="*/ 9396 h 11250"/>
                <a:gd name="T118" fmla="*/ 3275 w 11234"/>
                <a:gd name="T119" fmla="*/ 9528 h 11250"/>
                <a:gd name="T120" fmla="*/ 1236 w 11234"/>
                <a:gd name="T121" fmla="*/ 9993 h 1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34" h="11250">
                  <a:moveTo>
                    <a:pt x="11234" y="2730"/>
                  </a:moveTo>
                  <a:lnTo>
                    <a:pt x="8504" y="0"/>
                  </a:lnTo>
                  <a:lnTo>
                    <a:pt x="5584" y="2920"/>
                  </a:lnTo>
                  <a:lnTo>
                    <a:pt x="2748" y="85"/>
                  </a:lnTo>
                  <a:lnTo>
                    <a:pt x="0" y="2833"/>
                  </a:lnTo>
                  <a:lnTo>
                    <a:pt x="2835" y="5669"/>
                  </a:lnTo>
                  <a:lnTo>
                    <a:pt x="958" y="7546"/>
                  </a:lnTo>
                  <a:lnTo>
                    <a:pt x="234" y="10682"/>
                  </a:lnTo>
                  <a:cubicBezTo>
                    <a:pt x="191" y="10868"/>
                    <a:pt x="357" y="11035"/>
                    <a:pt x="544" y="10992"/>
                  </a:cubicBezTo>
                  <a:lnTo>
                    <a:pt x="3688" y="10276"/>
                  </a:lnTo>
                  <a:lnTo>
                    <a:pt x="5566" y="8399"/>
                  </a:lnTo>
                  <a:lnTo>
                    <a:pt x="8417" y="11250"/>
                  </a:lnTo>
                  <a:lnTo>
                    <a:pt x="11165" y="8502"/>
                  </a:lnTo>
                  <a:lnTo>
                    <a:pt x="8314" y="5651"/>
                  </a:lnTo>
                  <a:lnTo>
                    <a:pt x="11234" y="2730"/>
                  </a:lnTo>
                  <a:close/>
                  <a:moveTo>
                    <a:pt x="2748" y="1246"/>
                  </a:moveTo>
                  <a:lnTo>
                    <a:pt x="4987" y="3485"/>
                  </a:lnTo>
                  <a:lnTo>
                    <a:pt x="3395" y="5067"/>
                  </a:lnTo>
                  <a:lnTo>
                    <a:pt x="3138" y="4811"/>
                  </a:lnTo>
                  <a:lnTo>
                    <a:pt x="3646" y="4303"/>
                  </a:lnTo>
                  <a:cubicBezTo>
                    <a:pt x="3802" y="4142"/>
                    <a:pt x="3801" y="3885"/>
                    <a:pt x="3642" y="3726"/>
                  </a:cubicBezTo>
                  <a:cubicBezTo>
                    <a:pt x="3483" y="3568"/>
                    <a:pt x="3227" y="3566"/>
                    <a:pt x="3066" y="3722"/>
                  </a:cubicBezTo>
                  <a:lnTo>
                    <a:pt x="2558" y="4230"/>
                  </a:lnTo>
                  <a:lnTo>
                    <a:pt x="2140" y="3812"/>
                  </a:lnTo>
                  <a:lnTo>
                    <a:pt x="2648" y="3305"/>
                  </a:lnTo>
                  <a:cubicBezTo>
                    <a:pt x="2808" y="3144"/>
                    <a:pt x="2808" y="2884"/>
                    <a:pt x="2648" y="2724"/>
                  </a:cubicBezTo>
                  <a:cubicBezTo>
                    <a:pt x="2488" y="2564"/>
                    <a:pt x="2228" y="2564"/>
                    <a:pt x="2068" y="2724"/>
                  </a:cubicBezTo>
                  <a:lnTo>
                    <a:pt x="1560" y="3232"/>
                  </a:lnTo>
                  <a:lnTo>
                    <a:pt x="1160" y="2833"/>
                  </a:lnTo>
                  <a:lnTo>
                    <a:pt x="2748" y="1246"/>
                  </a:lnTo>
                  <a:close/>
                  <a:moveTo>
                    <a:pt x="8417" y="10089"/>
                  </a:moveTo>
                  <a:lnTo>
                    <a:pt x="8008" y="9681"/>
                  </a:lnTo>
                  <a:lnTo>
                    <a:pt x="8516" y="9173"/>
                  </a:lnTo>
                  <a:cubicBezTo>
                    <a:pt x="8675" y="9012"/>
                    <a:pt x="8674" y="8754"/>
                    <a:pt x="8514" y="8594"/>
                  </a:cubicBezTo>
                  <a:cubicBezTo>
                    <a:pt x="8355" y="8434"/>
                    <a:pt x="8096" y="8433"/>
                    <a:pt x="7935" y="8592"/>
                  </a:cubicBezTo>
                  <a:lnTo>
                    <a:pt x="7427" y="9100"/>
                  </a:lnTo>
                  <a:lnTo>
                    <a:pt x="7010" y="8683"/>
                  </a:lnTo>
                  <a:lnTo>
                    <a:pt x="7518" y="8175"/>
                  </a:lnTo>
                  <a:cubicBezTo>
                    <a:pt x="7672" y="8014"/>
                    <a:pt x="7668" y="7760"/>
                    <a:pt x="7511" y="7602"/>
                  </a:cubicBezTo>
                  <a:cubicBezTo>
                    <a:pt x="7354" y="7445"/>
                    <a:pt x="7100" y="7441"/>
                    <a:pt x="6938" y="7595"/>
                  </a:cubicBezTo>
                  <a:lnTo>
                    <a:pt x="6430" y="8103"/>
                  </a:lnTo>
                  <a:lnTo>
                    <a:pt x="6156" y="7828"/>
                  </a:lnTo>
                  <a:lnTo>
                    <a:pt x="7737" y="6235"/>
                  </a:lnTo>
                  <a:lnTo>
                    <a:pt x="10004" y="8502"/>
                  </a:lnTo>
                  <a:lnTo>
                    <a:pt x="8417" y="10089"/>
                  </a:lnTo>
                  <a:close/>
                  <a:moveTo>
                    <a:pt x="3988" y="8816"/>
                  </a:moveTo>
                  <a:lnTo>
                    <a:pt x="2418" y="7247"/>
                  </a:lnTo>
                  <a:lnTo>
                    <a:pt x="7307" y="2358"/>
                  </a:lnTo>
                  <a:lnTo>
                    <a:pt x="8876" y="3927"/>
                  </a:lnTo>
                  <a:lnTo>
                    <a:pt x="3988" y="8816"/>
                  </a:lnTo>
                  <a:close/>
                  <a:moveTo>
                    <a:pt x="10073" y="2730"/>
                  </a:moveTo>
                  <a:lnTo>
                    <a:pt x="9457" y="3347"/>
                  </a:lnTo>
                  <a:lnTo>
                    <a:pt x="7887" y="1778"/>
                  </a:lnTo>
                  <a:lnTo>
                    <a:pt x="8504" y="1161"/>
                  </a:lnTo>
                  <a:lnTo>
                    <a:pt x="10073" y="2730"/>
                  </a:lnTo>
                  <a:close/>
                  <a:moveTo>
                    <a:pt x="1236" y="9993"/>
                  </a:moveTo>
                  <a:lnTo>
                    <a:pt x="1705" y="7960"/>
                  </a:lnTo>
                  <a:lnTo>
                    <a:pt x="1837" y="7827"/>
                  </a:lnTo>
                  <a:lnTo>
                    <a:pt x="3407" y="9396"/>
                  </a:lnTo>
                  <a:lnTo>
                    <a:pt x="3275" y="9528"/>
                  </a:lnTo>
                  <a:lnTo>
                    <a:pt x="1236" y="99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006325" y="4259479"/>
            <a:ext cx="2537934" cy="510363"/>
            <a:chOff x="747635" y="1154916"/>
            <a:chExt cx="2537934" cy="510363"/>
          </a:xfrm>
          <a:solidFill>
            <a:schemeClr val="accent1"/>
          </a:solidFill>
        </p:grpSpPr>
        <p:grpSp>
          <p:nvGrpSpPr>
            <p:cNvPr id="106" name="组合 79"/>
            <p:cNvGrpSpPr/>
            <p:nvPr/>
          </p:nvGrpSpPr>
          <p:grpSpPr>
            <a:xfrm>
              <a:off x="747635" y="1154916"/>
              <a:ext cx="2537934" cy="510363"/>
              <a:chOff x="739420" y="1447005"/>
              <a:chExt cx="2537934" cy="510363"/>
            </a:xfrm>
            <a:grpFill/>
          </p:grpSpPr>
          <p:sp>
            <p:nvSpPr>
              <p:cNvPr id="108" name="圆角矩形 107"/>
              <p:cNvSpPr/>
              <p:nvPr/>
            </p:nvSpPr>
            <p:spPr>
              <a:xfrm>
                <a:off x="739420" y="1447005"/>
                <a:ext cx="2537934" cy="5103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82"/>
              <p:cNvSpPr txBox="1"/>
              <p:nvPr/>
            </p:nvSpPr>
            <p:spPr>
              <a:xfrm>
                <a:off x="1195342" y="1471352"/>
                <a:ext cx="20383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rgbClr val="2C68FF"/>
                        </a:gs>
                        <a:gs pos="100000">
                          <a:srgbClr val="003FDE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pPr algn="l"/>
                <a:r>
                  <a:rPr lang="zh-CN" altLang="en-US" dirty="0" smtClean="0">
                    <a:solidFill>
                      <a:schemeClr val="bg1"/>
                    </a:solidFill>
                  </a:rPr>
                  <a:t>录音文件转写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任意形状 46"/>
            <p:cNvSpPr/>
            <p:nvPr/>
          </p:nvSpPr>
          <p:spPr>
            <a:xfrm>
              <a:off x="861619" y="1210725"/>
              <a:ext cx="400696" cy="392448"/>
            </a:xfrm>
            <a:custGeom>
              <a:avLst/>
              <a:gdLst>
                <a:gd name="connsiteX0" fmla="*/ 44278 w 608768"/>
                <a:gd name="connsiteY0" fmla="*/ 439349 h 596237"/>
                <a:gd name="connsiteX1" fmla="*/ 44278 w 608768"/>
                <a:gd name="connsiteY1" fmla="*/ 482173 h 596237"/>
                <a:gd name="connsiteX2" fmla="*/ 171055 w 608768"/>
                <a:gd name="connsiteY2" fmla="*/ 482173 h 596237"/>
                <a:gd name="connsiteX3" fmla="*/ 171055 w 608768"/>
                <a:gd name="connsiteY3" fmla="*/ 439349 h 596237"/>
                <a:gd name="connsiteX4" fmla="*/ 103844 w 608768"/>
                <a:gd name="connsiteY4" fmla="*/ 152766 h 596237"/>
                <a:gd name="connsiteX5" fmla="*/ 173735 w 608768"/>
                <a:gd name="connsiteY5" fmla="*/ 157723 h 596237"/>
                <a:gd name="connsiteX6" fmla="*/ 211957 w 608768"/>
                <a:gd name="connsiteY6" fmla="*/ 201637 h 596237"/>
                <a:gd name="connsiteX7" fmla="*/ 209872 w 608768"/>
                <a:gd name="connsiteY7" fmla="*/ 230979 h 596237"/>
                <a:gd name="connsiteX8" fmla="*/ 198058 w 608768"/>
                <a:gd name="connsiteY8" fmla="*/ 234350 h 596237"/>
                <a:gd name="connsiteX9" fmla="*/ 153384 w 608768"/>
                <a:gd name="connsiteY9" fmla="*/ 191328 h 596237"/>
                <a:gd name="connsiteX10" fmla="*/ 197264 w 608768"/>
                <a:gd name="connsiteY10" fmla="*/ 264485 h 596237"/>
                <a:gd name="connsiteX11" fmla="*/ 287110 w 608768"/>
                <a:gd name="connsiteY11" fmla="*/ 239009 h 596237"/>
                <a:gd name="connsiteX12" fmla="*/ 321261 w 608768"/>
                <a:gd name="connsiteY12" fmla="*/ 258042 h 596237"/>
                <a:gd name="connsiteX13" fmla="*/ 302299 w 608768"/>
                <a:gd name="connsiteY13" fmla="*/ 292142 h 596237"/>
                <a:gd name="connsiteX14" fmla="*/ 301902 w 608768"/>
                <a:gd name="connsiteY14" fmla="*/ 292241 h 596237"/>
                <a:gd name="connsiteX15" fmla="*/ 344393 w 608768"/>
                <a:gd name="connsiteY15" fmla="*/ 292241 h 596237"/>
                <a:gd name="connsiteX16" fmla="*/ 586729 w 608768"/>
                <a:gd name="connsiteY16" fmla="*/ 292241 h 596237"/>
                <a:gd name="connsiteX17" fmla="*/ 608768 w 608768"/>
                <a:gd name="connsiteY17" fmla="*/ 314347 h 596237"/>
                <a:gd name="connsiteX18" fmla="*/ 586729 w 608768"/>
                <a:gd name="connsiteY18" fmla="*/ 336354 h 596237"/>
                <a:gd name="connsiteX19" fmla="*/ 462334 w 608768"/>
                <a:gd name="connsiteY19" fmla="*/ 336354 h 596237"/>
                <a:gd name="connsiteX20" fmla="*/ 462334 w 608768"/>
                <a:gd name="connsiteY20" fmla="*/ 552060 h 596237"/>
                <a:gd name="connsiteX21" fmla="*/ 492812 w 608768"/>
                <a:gd name="connsiteY21" fmla="*/ 552060 h 596237"/>
                <a:gd name="connsiteX22" fmla="*/ 514951 w 608768"/>
                <a:gd name="connsiteY22" fmla="*/ 574166 h 596237"/>
                <a:gd name="connsiteX23" fmla="*/ 492812 w 608768"/>
                <a:gd name="connsiteY23" fmla="*/ 596172 h 596237"/>
                <a:gd name="connsiteX24" fmla="*/ 387579 w 608768"/>
                <a:gd name="connsiteY24" fmla="*/ 596172 h 596237"/>
                <a:gd name="connsiteX25" fmla="*/ 365440 w 608768"/>
                <a:gd name="connsiteY25" fmla="*/ 574166 h 596237"/>
                <a:gd name="connsiteX26" fmla="*/ 387579 w 608768"/>
                <a:gd name="connsiteY26" fmla="*/ 552060 h 596237"/>
                <a:gd name="connsiteX27" fmla="*/ 418057 w 608768"/>
                <a:gd name="connsiteY27" fmla="*/ 552060 h 596237"/>
                <a:gd name="connsiteX28" fmla="*/ 418057 w 608768"/>
                <a:gd name="connsiteY28" fmla="*/ 336354 h 596237"/>
                <a:gd name="connsiteX29" fmla="*/ 293762 w 608768"/>
                <a:gd name="connsiteY29" fmla="*/ 336354 h 596237"/>
                <a:gd name="connsiteX30" fmla="*/ 271623 w 608768"/>
                <a:gd name="connsiteY30" fmla="*/ 314347 h 596237"/>
                <a:gd name="connsiteX31" fmla="*/ 277778 w 608768"/>
                <a:gd name="connsiteY31" fmla="*/ 299081 h 596237"/>
                <a:gd name="connsiteX32" fmla="*/ 184358 w 608768"/>
                <a:gd name="connsiteY32" fmla="*/ 324458 h 596237"/>
                <a:gd name="connsiteX33" fmla="*/ 160631 w 608768"/>
                <a:gd name="connsiteY33" fmla="*/ 310977 h 596237"/>
                <a:gd name="connsiteX34" fmla="*/ 105929 w 608768"/>
                <a:gd name="connsiteY34" fmla="*/ 219679 h 596237"/>
                <a:gd name="connsiteX35" fmla="*/ 135911 w 608768"/>
                <a:gd name="connsiteY35" fmla="*/ 325747 h 596237"/>
                <a:gd name="connsiteX36" fmla="*/ 135911 w 608768"/>
                <a:gd name="connsiteY36" fmla="*/ 325846 h 596237"/>
                <a:gd name="connsiteX37" fmla="*/ 187535 w 608768"/>
                <a:gd name="connsiteY37" fmla="*/ 354594 h 596237"/>
                <a:gd name="connsiteX38" fmla="*/ 217020 w 608768"/>
                <a:gd name="connsiteY38" fmla="*/ 346168 h 596237"/>
                <a:gd name="connsiteX39" fmla="*/ 270829 w 608768"/>
                <a:gd name="connsiteY39" fmla="*/ 360046 h 596237"/>
                <a:gd name="connsiteX40" fmla="*/ 295449 w 608768"/>
                <a:gd name="connsiteY40" fmla="*/ 387901 h 596237"/>
                <a:gd name="connsiteX41" fmla="*/ 317290 w 608768"/>
                <a:gd name="connsiteY41" fmla="*/ 558900 h 596237"/>
                <a:gd name="connsiteX42" fmla="*/ 288599 w 608768"/>
                <a:gd name="connsiteY42" fmla="*/ 595974 h 596237"/>
                <a:gd name="connsiteX43" fmla="*/ 251469 w 608768"/>
                <a:gd name="connsiteY43" fmla="*/ 567326 h 596237"/>
                <a:gd name="connsiteX44" fmla="*/ 232508 w 608768"/>
                <a:gd name="connsiteY44" fmla="*/ 418631 h 596237"/>
                <a:gd name="connsiteX45" fmla="*/ 215035 w 608768"/>
                <a:gd name="connsiteY45" fmla="*/ 414071 h 596237"/>
                <a:gd name="connsiteX46" fmla="*/ 215233 w 608768"/>
                <a:gd name="connsiteY46" fmla="*/ 574166 h 596237"/>
                <a:gd name="connsiteX47" fmla="*/ 193094 w 608768"/>
                <a:gd name="connsiteY47" fmla="*/ 596172 h 596237"/>
                <a:gd name="connsiteX48" fmla="*/ 171055 w 608768"/>
                <a:gd name="connsiteY48" fmla="*/ 574166 h 596237"/>
                <a:gd name="connsiteX49" fmla="*/ 171055 w 608768"/>
                <a:gd name="connsiteY49" fmla="*/ 512606 h 596237"/>
                <a:gd name="connsiteX50" fmla="*/ 44278 w 608768"/>
                <a:gd name="connsiteY50" fmla="*/ 512606 h 596237"/>
                <a:gd name="connsiteX51" fmla="*/ 44278 w 608768"/>
                <a:gd name="connsiteY51" fmla="*/ 574166 h 596237"/>
                <a:gd name="connsiteX52" fmla="*/ 22139 w 608768"/>
                <a:gd name="connsiteY52" fmla="*/ 596172 h 596237"/>
                <a:gd name="connsiteX53" fmla="*/ 0 w 608768"/>
                <a:gd name="connsiteY53" fmla="*/ 574166 h 596237"/>
                <a:gd name="connsiteX54" fmla="*/ 0 w 608768"/>
                <a:gd name="connsiteY54" fmla="*/ 191724 h 596237"/>
                <a:gd name="connsiteX55" fmla="*/ 22139 w 608768"/>
                <a:gd name="connsiteY55" fmla="*/ 169618 h 596237"/>
                <a:gd name="connsiteX56" fmla="*/ 44278 w 608768"/>
                <a:gd name="connsiteY56" fmla="*/ 191724 h 596237"/>
                <a:gd name="connsiteX57" fmla="*/ 44278 w 608768"/>
                <a:gd name="connsiteY57" fmla="*/ 395237 h 596237"/>
                <a:gd name="connsiteX58" fmla="*/ 61155 w 608768"/>
                <a:gd name="connsiteY58" fmla="*/ 395237 h 596237"/>
                <a:gd name="connsiteX59" fmla="*/ 59666 w 608768"/>
                <a:gd name="connsiteY59" fmla="*/ 194103 h 596237"/>
                <a:gd name="connsiteX60" fmla="*/ 103844 w 608768"/>
                <a:gd name="connsiteY60" fmla="*/ 152766 h 596237"/>
                <a:gd name="connsiteX61" fmla="*/ 268649 w 608768"/>
                <a:gd name="connsiteY61" fmla="*/ 152533 h 596237"/>
                <a:gd name="connsiteX62" fmla="*/ 277588 w 608768"/>
                <a:gd name="connsiteY62" fmla="*/ 159982 h 596237"/>
                <a:gd name="connsiteX63" fmla="*/ 304208 w 608768"/>
                <a:gd name="connsiteY63" fmla="*/ 209961 h 596237"/>
                <a:gd name="connsiteX64" fmla="*/ 279277 w 608768"/>
                <a:gd name="connsiteY64" fmla="*/ 211349 h 596237"/>
                <a:gd name="connsiteX65" fmla="*/ 271529 w 608768"/>
                <a:gd name="connsiteY65" fmla="*/ 213531 h 596237"/>
                <a:gd name="connsiteX66" fmla="*/ 250670 w 608768"/>
                <a:gd name="connsiteY66" fmla="*/ 174262 h 596237"/>
                <a:gd name="connsiteX67" fmla="*/ 257027 w 608768"/>
                <a:gd name="connsiteY67" fmla="*/ 153636 h 596237"/>
                <a:gd name="connsiteX68" fmla="*/ 268649 w 608768"/>
                <a:gd name="connsiteY68" fmla="*/ 152533 h 596237"/>
                <a:gd name="connsiteX69" fmla="*/ 153127 w 608768"/>
                <a:gd name="connsiteY69" fmla="*/ 0 h 596237"/>
                <a:gd name="connsiteX70" fmla="*/ 217412 w 608768"/>
                <a:gd name="connsiteY70" fmla="*/ 64180 h 596237"/>
                <a:gd name="connsiteX71" fmla="*/ 153127 w 608768"/>
                <a:gd name="connsiteY71" fmla="*/ 128360 h 596237"/>
                <a:gd name="connsiteX72" fmla="*/ 88842 w 608768"/>
                <a:gd name="connsiteY72" fmla="*/ 64180 h 596237"/>
                <a:gd name="connsiteX73" fmla="*/ 153127 w 608768"/>
                <a:gd name="connsiteY73" fmla="*/ 0 h 5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8768" h="596237">
                  <a:moveTo>
                    <a:pt x="44278" y="439349"/>
                  </a:moveTo>
                  <a:lnTo>
                    <a:pt x="44278" y="482173"/>
                  </a:lnTo>
                  <a:lnTo>
                    <a:pt x="171055" y="482173"/>
                  </a:lnTo>
                  <a:lnTo>
                    <a:pt x="171055" y="439349"/>
                  </a:lnTo>
                  <a:close/>
                  <a:moveTo>
                    <a:pt x="103844" y="152766"/>
                  </a:moveTo>
                  <a:lnTo>
                    <a:pt x="173735" y="157723"/>
                  </a:lnTo>
                  <a:cubicBezTo>
                    <a:pt x="196470" y="159309"/>
                    <a:pt x="213546" y="179036"/>
                    <a:pt x="211957" y="201637"/>
                  </a:cubicBezTo>
                  <a:lnTo>
                    <a:pt x="209872" y="230979"/>
                  </a:lnTo>
                  <a:lnTo>
                    <a:pt x="198058" y="234350"/>
                  </a:lnTo>
                  <a:lnTo>
                    <a:pt x="153384" y="191328"/>
                  </a:lnTo>
                  <a:lnTo>
                    <a:pt x="197264" y="264485"/>
                  </a:lnTo>
                  <a:lnTo>
                    <a:pt x="287110" y="239009"/>
                  </a:lnTo>
                  <a:cubicBezTo>
                    <a:pt x="301803" y="234845"/>
                    <a:pt x="317092" y="243371"/>
                    <a:pt x="321261" y="258042"/>
                  </a:cubicBezTo>
                  <a:cubicBezTo>
                    <a:pt x="325431" y="272713"/>
                    <a:pt x="316992" y="287979"/>
                    <a:pt x="302299" y="292142"/>
                  </a:cubicBezTo>
                  <a:lnTo>
                    <a:pt x="301902" y="292241"/>
                  </a:lnTo>
                  <a:lnTo>
                    <a:pt x="344393" y="292241"/>
                  </a:lnTo>
                  <a:lnTo>
                    <a:pt x="586729" y="292241"/>
                  </a:lnTo>
                  <a:cubicBezTo>
                    <a:pt x="598940" y="292241"/>
                    <a:pt x="608768" y="302154"/>
                    <a:pt x="608768" y="314347"/>
                  </a:cubicBezTo>
                  <a:cubicBezTo>
                    <a:pt x="608768" y="326540"/>
                    <a:pt x="598940" y="336354"/>
                    <a:pt x="586729" y="336354"/>
                  </a:cubicBezTo>
                  <a:lnTo>
                    <a:pt x="462334" y="336354"/>
                  </a:lnTo>
                  <a:lnTo>
                    <a:pt x="462334" y="552060"/>
                  </a:lnTo>
                  <a:lnTo>
                    <a:pt x="492812" y="552060"/>
                  </a:lnTo>
                  <a:cubicBezTo>
                    <a:pt x="505024" y="552060"/>
                    <a:pt x="514951" y="561973"/>
                    <a:pt x="514951" y="574166"/>
                  </a:cubicBezTo>
                  <a:cubicBezTo>
                    <a:pt x="514951" y="586358"/>
                    <a:pt x="505024" y="596172"/>
                    <a:pt x="492812" y="596172"/>
                  </a:cubicBezTo>
                  <a:lnTo>
                    <a:pt x="387579" y="596172"/>
                  </a:lnTo>
                  <a:cubicBezTo>
                    <a:pt x="375367" y="596172"/>
                    <a:pt x="365440" y="586358"/>
                    <a:pt x="365440" y="574166"/>
                  </a:cubicBezTo>
                  <a:cubicBezTo>
                    <a:pt x="365440" y="561973"/>
                    <a:pt x="375367" y="552060"/>
                    <a:pt x="387579" y="552060"/>
                  </a:cubicBezTo>
                  <a:lnTo>
                    <a:pt x="418057" y="552060"/>
                  </a:lnTo>
                  <a:lnTo>
                    <a:pt x="418057" y="336354"/>
                  </a:lnTo>
                  <a:lnTo>
                    <a:pt x="293762" y="336354"/>
                  </a:lnTo>
                  <a:cubicBezTo>
                    <a:pt x="281550" y="336354"/>
                    <a:pt x="271623" y="326441"/>
                    <a:pt x="271623" y="314347"/>
                  </a:cubicBezTo>
                  <a:cubicBezTo>
                    <a:pt x="271623" y="308399"/>
                    <a:pt x="273906" y="303046"/>
                    <a:pt x="277778" y="299081"/>
                  </a:cubicBezTo>
                  <a:cubicBezTo>
                    <a:pt x="184457" y="325549"/>
                    <a:pt x="189620" y="324458"/>
                    <a:pt x="184358" y="324458"/>
                  </a:cubicBezTo>
                  <a:cubicBezTo>
                    <a:pt x="174827" y="324458"/>
                    <a:pt x="165694" y="319502"/>
                    <a:pt x="160631" y="310977"/>
                  </a:cubicBezTo>
                  <a:lnTo>
                    <a:pt x="105929" y="219679"/>
                  </a:lnTo>
                  <a:lnTo>
                    <a:pt x="135911" y="325747"/>
                  </a:lnTo>
                  <a:lnTo>
                    <a:pt x="135911" y="325846"/>
                  </a:lnTo>
                  <a:cubicBezTo>
                    <a:pt x="142265" y="348051"/>
                    <a:pt x="165297" y="360839"/>
                    <a:pt x="187535" y="354594"/>
                  </a:cubicBezTo>
                  <a:cubicBezTo>
                    <a:pt x="204214" y="349836"/>
                    <a:pt x="200640" y="350827"/>
                    <a:pt x="217020" y="346168"/>
                  </a:cubicBezTo>
                  <a:lnTo>
                    <a:pt x="270829" y="360046"/>
                  </a:lnTo>
                  <a:cubicBezTo>
                    <a:pt x="284032" y="363416"/>
                    <a:pt x="293762" y="374519"/>
                    <a:pt x="295449" y="387901"/>
                  </a:cubicBezTo>
                  <a:lnTo>
                    <a:pt x="317290" y="558900"/>
                  </a:lnTo>
                  <a:cubicBezTo>
                    <a:pt x="319673" y="577040"/>
                    <a:pt x="306767" y="593595"/>
                    <a:pt x="288599" y="595974"/>
                  </a:cubicBezTo>
                  <a:cubicBezTo>
                    <a:pt x="270431" y="598254"/>
                    <a:pt x="253852" y="585466"/>
                    <a:pt x="251469" y="567326"/>
                  </a:cubicBezTo>
                  <a:lnTo>
                    <a:pt x="232508" y="418631"/>
                  </a:lnTo>
                  <a:lnTo>
                    <a:pt x="215035" y="414071"/>
                  </a:lnTo>
                  <a:cubicBezTo>
                    <a:pt x="215432" y="416748"/>
                    <a:pt x="215233" y="405943"/>
                    <a:pt x="215233" y="574166"/>
                  </a:cubicBezTo>
                  <a:cubicBezTo>
                    <a:pt x="215233" y="586358"/>
                    <a:pt x="205405" y="596172"/>
                    <a:pt x="193094" y="596172"/>
                  </a:cubicBezTo>
                  <a:cubicBezTo>
                    <a:pt x="180883" y="596172"/>
                    <a:pt x="171055" y="586358"/>
                    <a:pt x="171055" y="574166"/>
                  </a:cubicBezTo>
                  <a:lnTo>
                    <a:pt x="171055" y="512606"/>
                  </a:lnTo>
                  <a:lnTo>
                    <a:pt x="44278" y="512606"/>
                  </a:lnTo>
                  <a:lnTo>
                    <a:pt x="44278" y="574166"/>
                  </a:lnTo>
                  <a:cubicBezTo>
                    <a:pt x="44278" y="586358"/>
                    <a:pt x="34350" y="596172"/>
                    <a:pt x="22139" y="596172"/>
                  </a:cubicBezTo>
                  <a:cubicBezTo>
                    <a:pt x="9928" y="596172"/>
                    <a:pt x="0" y="586358"/>
                    <a:pt x="0" y="574166"/>
                  </a:cubicBezTo>
                  <a:lnTo>
                    <a:pt x="0" y="191724"/>
                  </a:lnTo>
                  <a:cubicBezTo>
                    <a:pt x="0" y="179531"/>
                    <a:pt x="9928" y="169618"/>
                    <a:pt x="22139" y="169618"/>
                  </a:cubicBezTo>
                  <a:cubicBezTo>
                    <a:pt x="34350" y="169618"/>
                    <a:pt x="44278" y="179531"/>
                    <a:pt x="44278" y="191724"/>
                  </a:cubicBezTo>
                  <a:lnTo>
                    <a:pt x="44278" y="395237"/>
                  </a:lnTo>
                  <a:lnTo>
                    <a:pt x="61155" y="395237"/>
                  </a:lnTo>
                  <a:lnTo>
                    <a:pt x="59666" y="194103"/>
                  </a:lnTo>
                  <a:cubicBezTo>
                    <a:pt x="59467" y="170114"/>
                    <a:pt x="79819" y="151081"/>
                    <a:pt x="103844" y="152766"/>
                  </a:cubicBezTo>
                  <a:close/>
                  <a:moveTo>
                    <a:pt x="268649" y="152533"/>
                  </a:moveTo>
                  <a:cubicBezTo>
                    <a:pt x="272374" y="153685"/>
                    <a:pt x="275652" y="156264"/>
                    <a:pt x="277588" y="159982"/>
                  </a:cubicBezTo>
                  <a:lnTo>
                    <a:pt x="304208" y="209961"/>
                  </a:lnTo>
                  <a:cubicBezTo>
                    <a:pt x="296163" y="208573"/>
                    <a:pt x="287720" y="208969"/>
                    <a:pt x="279277" y="211349"/>
                  </a:cubicBezTo>
                  <a:lnTo>
                    <a:pt x="271529" y="213531"/>
                  </a:lnTo>
                  <a:lnTo>
                    <a:pt x="250670" y="174262"/>
                  </a:lnTo>
                  <a:cubicBezTo>
                    <a:pt x="246697" y="166824"/>
                    <a:pt x="249578" y="157602"/>
                    <a:pt x="257027" y="153636"/>
                  </a:cubicBezTo>
                  <a:cubicBezTo>
                    <a:pt x="260752" y="151653"/>
                    <a:pt x="264924" y="151380"/>
                    <a:pt x="268649" y="152533"/>
                  </a:cubicBezTo>
                  <a:close/>
                  <a:moveTo>
                    <a:pt x="153127" y="0"/>
                  </a:moveTo>
                  <a:cubicBezTo>
                    <a:pt x="188631" y="0"/>
                    <a:pt x="217412" y="28734"/>
                    <a:pt x="217412" y="64180"/>
                  </a:cubicBezTo>
                  <a:cubicBezTo>
                    <a:pt x="217412" y="99626"/>
                    <a:pt x="188631" y="128360"/>
                    <a:pt x="153127" y="128360"/>
                  </a:cubicBezTo>
                  <a:cubicBezTo>
                    <a:pt x="117623" y="128360"/>
                    <a:pt x="88842" y="99626"/>
                    <a:pt x="88842" y="64180"/>
                  </a:cubicBezTo>
                  <a:cubicBezTo>
                    <a:pt x="88842" y="28734"/>
                    <a:pt x="117623" y="0"/>
                    <a:pt x="1531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圆角矩形 109"/>
          <p:cNvSpPr/>
          <p:nvPr/>
        </p:nvSpPr>
        <p:spPr>
          <a:xfrm>
            <a:off x="725248" y="4852103"/>
            <a:ext cx="3100088" cy="1593709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上传</a:t>
            </a:r>
            <a:r>
              <a:rPr lang="zh-CN" altLang="en-US" dirty="0">
                <a:solidFill>
                  <a:schemeClr val="tx1"/>
                </a:solidFill>
              </a:rPr>
              <a:t>本地</a:t>
            </a:r>
            <a:r>
              <a:rPr lang="zh-CN" altLang="en-US" dirty="0" smtClean="0">
                <a:solidFill>
                  <a:schemeClr val="tx1"/>
                </a:solidFill>
              </a:rPr>
              <a:t>录音</a:t>
            </a:r>
            <a:r>
              <a:rPr lang="zh-CN" altLang="en-US" dirty="0">
                <a:solidFill>
                  <a:schemeClr val="tx1"/>
                </a:solidFill>
              </a:rPr>
              <a:t>或视频文件，</a:t>
            </a:r>
            <a:r>
              <a:rPr lang="zh-CN" altLang="en-US" dirty="0" smtClean="0">
                <a:solidFill>
                  <a:schemeClr val="tx1"/>
                </a:solidFill>
              </a:rPr>
              <a:t>系统</a:t>
            </a:r>
            <a:r>
              <a:rPr lang="zh-CN" altLang="en-US" dirty="0">
                <a:solidFill>
                  <a:schemeClr val="tx1"/>
                </a:solidFill>
              </a:rPr>
              <a:t>自动</a:t>
            </a:r>
            <a:r>
              <a:rPr lang="zh-CN" altLang="en-US" dirty="0" smtClean="0">
                <a:solidFill>
                  <a:schemeClr val="tx1"/>
                </a:solidFill>
              </a:rPr>
              <a:t>生成</a:t>
            </a:r>
            <a:r>
              <a:rPr lang="zh-CN" altLang="en-US" dirty="0">
                <a:solidFill>
                  <a:schemeClr val="tx1"/>
                </a:solidFill>
              </a:rPr>
              <a:t>准确的文字记录</a:t>
            </a:r>
            <a:r>
              <a:rPr lang="zh-CN" altLang="en-US" dirty="0" smtClean="0">
                <a:solidFill>
                  <a:schemeClr val="tx1"/>
                </a:solidFill>
              </a:rPr>
              <a:t>，减少人工耗时。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23350" y="4267986"/>
            <a:ext cx="2537934" cy="510363"/>
            <a:chOff x="739420" y="1447005"/>
            <a:chExt cx="2537934" cy="510363"/>
          </a:xfrm>
          <a:solidFill>
            <a:schemeClr val="accent1"/>
          </a:solidFill>
        </p:grpSpPr>
        <p:sp>
          <p:nvSpPr>
            <p:cNvPr id="112" name="圆角矩形 111"/>
            <p:cNvSpPr/>
            <p:nvPr/>
          </p:nvSpPr>
          <p:spPr>
            <a:xfrm>
              <a:off x="739420" y="1447005"/>
              <a:ext cx="2537934" cy="5103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文本框 91"/>
            <p:cNvSpPr txBox="1"/>
            <p:nvPr/>
          </p:nvSpPr>
          <p:spPr>
            <a:xfrm>
              <a:off x="1195342" y="1471352"/>
              <a:ext cx="203839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 b="1">
                  <a:gradFill>
                    <a:gsLst>
                      <a:gs pos="0">
                        <a:srgbClr val="2C68FF"/>
                      </a:gs>
                      <a:gs pos="100000">
                        <a:srgbClr val="003FDE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dirty="0" smtClean="0">
                  <a:solidFill>
                    <a:schemeClr val="bg1"/>
                  </a:solidFill>
                </a:rPr>
                <a:t>文本文档翻译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71" y="4295801"/>
            <a:ext cx="454727" cy="454727"/>
          </a:xfrm>
          <a:prstGeom prst="rect">
            <a:avLst/>
          </a:prstGeom>
        </p:spPr>
      </p:pic>
      <p:sp>
        <p:nvSpPr>
          <p:cNvPr id="115" name="圆角矩形 114"/>
          <p:cNvSpPr/>
          <p:nvPr/>
        </p:nvSpPr>
        <p:spPr>
          <a:xfrm>
            <a:off x="4242273" y="4852102"/>
            <a:ext cx="3100088" cy="1593709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可</a:t>
            </a:r>
            <a:r>
              <a:rPr lang="zh-CN" altLang="en-US" dirty="0" smtClean="0">
                <a:solidFill>
                  <a:schemeClr val="tx1"/>
                </a:solidFill>
              </a:rPr>
              <a:t>输入文本或上传文件，得到精</a:t>
            </a:r>
            <a:r>
              <a:rPr lang="zh-CN" altLang="en-US" dirty="0">
                <a:solidFill>
                  <a:schemeClr val="tx1"/>
                </a:solidFill>
              </a:rPr>
              <a:t>准的翻译</a:t>
            </a:r>
            <a:r>
              <a:rPr lang="zh-CN" altLang="en-US" dirty="0" smtClean="0">
                <a:solidFill>
                  <a:schemeClr val="tx1"/>
                </a:solidFill>
              </a:rPr>
              <a:t>结果，支持复制导出功能。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8040375" y="4256330"/>
            <a:ext cx="2537934" cy="510363"/>
            <a:chOff x="8040375" y="3501321"/>
            <a:chExt cx="2537934" cy="510363"/>
          </a:xfrm>
          <a:solidFill>
            <a:schemeClr val="accent1"/>
          </a:solidFill>
        </p:grpSpPr>
        <p:grpSp>
          <p:nvGrpSpPr>
            <p:cNvPr id="117" name="组合 94"/>
            <p:cNvGrpSpPr/>
            <p:nvPr/>
          </p:nvGrpSpPr>
          <p:grpSpPr>
            <a:xfrm>
              <a:off x="8040375" y="3501321"/>
              <a:ext cx="2537934" cy="510363"/>
              <a:chOff x="739420" y="1447005"/>
              <a:chExt cx="2537934" cy="510363"/>
            </a:xfrm>
            <a:grpFill/>
          </p:grpSpPr>
          <p:sp>
            <p:nvSpPr>
              <p:cNvPr id="119" name="圆角矩形 118"/>
              <p:cNvSpPr/>
              <p:nvPr/>
            </p:nvSpPr>
            <p:spPr>
              <a:xfrm>
                <a:off x="739420" y="1447005"/>
                <a:ext cx="2537934" cy="51036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文本框 96"/>
              <p:cNvSpPr txBox="1"/>
              <p:nvPr/>
            </p:nvSpPr>
            <p:spPr>
              <a:xfrm>
                <a:off x="1195342" y="1471352"/>
                <a:ext cx="203839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 b="1">
                    <a:gradFill>
                      <a:gsLst>
                        <a:gs pos="0">
                          <a:srgbClr val="2C68FF"/>
                        </a:gs>
                        <a:gs pos="100000">
                          <a:srgbClr val="003FDE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defRPr>
                </a:lvl1pPr>
              </a:lstStyle>
              <a:p>
                <a:pPr algn="l"/>
                <a:r>
                  <a:rPr lang="zh-CN" altLang="en-US" dirty="0">
                    <a:solidFill>
                      <a:schemeClr val="bg1"/>
                    </a:solidFill>
                  </a:rPr>
                  <a:t>双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人访谈对话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8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48" y="3592330"/>
              <a:ext cx="351649" cy="351649"/>
            </a:xfrm>
            <a:prstGeom prst="rect">
              <a:avLst/>
            </a:prstGeom>
            <a:grpFill/>
          </p:spPr>
        </p:pic>
      </p:grpSp>
      <p:sp>
        <p:nvSpPr>
          <p:cNvPr id="121" name="圆角矩形 120"/>
          <p:cNvSpPr/>
          <p:nvPr/>
        </p:nvSpPr>
        <p:spPr>
          <a:xfrm>
            <a:off x="7736911" y="4857702"/>
            <a:ext cx="3100088" cy="1593709"/>
          </a:xfrm>
          <a:prstGeom prst="round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搭配专业麦克风，精准识别并分离左右声道中的对话内容，且支持双击添加纪要。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64499" y="1729615"/>
            <a:ext cx="6113193" cy="1192804"/>
            <a:chOff x="664499" y="1603780"/>
            <a:chExt cx="6113193" cy="1192804"/>
          </a:xfrm>
        </p:grpSpPr>
        <p:sp>
          <p:nvSpPr>
            <p:cNvPr id="49" name="圆角矩形 48"/>
            <p:cNvSpPr/>
            <p:nvPr/>
          </p:nvSpPr>
          <p:spPr>
            <a:xfrm>
              <a:off x="664499" y="1603780"/>
              <a:ext cx="6113193" cy="1192804"/>
            </a:xfrm>
            <a:prstGeom prst="roundRect">
              <a:avLst>
                <a:gd name="adj" fmla="val 959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线连接符 49"/>
            <p:cNvCxnSpPr/>
            <p:nvPr/>
          </p:nvCxnSpPr>
          <p:spPr>
            <a:xfrm>
              <a:off x="3149538" y="2002062"/>
              <a:ext cx="0" cy="39624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63"/>
            <p:cNvGrpSpPr/>
            <p:nvPr/>
          </p:nvGrpSpPr>
          <p:grpSpPr>
            <a:xfrm>
              <a:off x="5394322" y="2114494"/>
              <a:ext cx="289447" cy="171377"/>
              <a:chOff x="365201" y="2607319"/>
              <a:chExt cx="289447" cy="171377"/>
            </a:xfrm>
            <a:solidFill>
              <a:schemeClr val="bg1"/>
            </a:solidFill>
          </p:grpSpPr>
          <p:sp>
            <p:nvSpPr>
              <p:cNvPr id="83" name="半闭框 82"/>
              <p:cNvSpPr/>
              <p:nvPr/>
            </p:nvSpPr>
            <p:spPr>
              <a:xfrm rot="8169004">
                <a:off x="365201" y="2607320"/>
                <a:ext cx="171376" cy="171376"/>
              </a:xfrm>
              <a:prstGeom prst="halfFram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半闭框 83"/>
              <p:cNvSpPr/>
              <p:nvPr/>
            </p:nvSpPr>
            <p:spPr>
              <a:xfrm rot="8169004">
                <a:off x="483272" y="2607319"/>
                <a:ext cx="171376" cy="171376"/>
              </a:xfrm>
              <a:prstGeom prst="halfFrame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文本框 39"/>
            <p:cNvSpPr txBox="1"/>
            <p:nvPr/>
          </p:nvSpPr>
          <p:spPr>
            <a:xfrm>
              <a:off x="3390699" y="2334876"/>
              <a:ext cx="1411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dirty="0"/>
                <a:t>店铺访客</a:t>
              </a:r>
            </a:p>
          </p:txBody>
        </p:sp>
        <p:sp>
          <p:nvSpPr>
            <p:cNvPr id="82" name="文本框 41"/>
            <p:cNvSpPr txBox="1"/>
            <p:nvPr/>
          </p:nvSpPr>
          <p:spPr>
            <a:xfrm>
              <a:off x="1061621" y="2334876"/>
              <a:ext cx="1411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+mn-cs"/>
                </a:rPr>
                <a:t>店铺流量</a:t>
              </a:r>
            </a:p>
          </p:txBody>
        </p:sp>
      </p:grpSp>
      <p:cxnSp>
        <p:nvCxnSpPr>
          <p:cNvPr id="85" name="直线连接符 66"/>
          <p:cNvCxnSpPr/>
          <p:nvPr/>
        </p:nvCxnSpPr>
        <p:spPr>
          <a:xfrm>
            <a:off x="699042" y="6250866"/>
            <a:ext cx="7681028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标题 1"/>
          <p:cNvSpPr txBox="1">
            <a:spLocks/>
          </p:cNvSpPr>
          <p:nvPr/>
        </p:nvSpPr>
        <p:spPr>
          <a:xfrm>
            <a:off x="660400" y="495320"/>
            <a:ext cx="10262066" cy="95410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实时语音识别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录音文件转写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11207154" y="3469147"/>
            <a:ext cx="289447" cy="171377"/>
            <a:chOff x="365201" y="2607319"/>
            <a:chExt cx="289447" cy="171377"/>
          </a:xfrm>
          <a:solidFill>
            <a:schemeClr val="accent1"/>
          </a:solidFill>
        </p:grpSpPr>
        <p:sp>
          <p:nvSpPr>
            <p:cNvPr id="92" name="半闭框 91"/>
            <p:cNvSpPr/>
            <p:nvPr/>
          </p:nvSpPr>
          <p:spPr>
            <a:xfrm rot="8169004">
              <a:off x="365201" y="2607320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半闭框 92"/>
            <p:cNvSpPr/>
            <p:nvPr/>
          </p:nvSpPr>
          <p:spPr>
            <a:xfrm rot="8169004">
              <a:off x="483272" y="2607319"/>
              <a:ext cx="171376" cy="171376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101404" y="1471511"/>
            <a:ext cx="4930116" cy="4521723"/>
            <a:chOff x="6101404" y="1345676"/>
            <a:chExt cx="4930116" cy="4521723"/>
          </a:xfrm>
        </p:grpSpPr>
        <p:sp>
          <p:nvSpPr>
            <p:cNvPr id="95" name="圆角矩形 94"/>
            <p:cNvSpPr/>
            <p:nvPr/>
          </p:nvSpPr>
          <p:spPr>
            <a:xfrm>
              <a:off x="6101404" y="1345676"/>
              <a:ext cx="4929272" cy="4521723"/>
            </a:xfrm>
            <a:prstGeom prst="roundRect">
              <a:avLst>
                <a:gd name="adj" fmla="val 5754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96" name="图表 95"/>
            <p:cNvGraphicFramePr/>
            <p:nvPr/>
          </p:nvGraphicFramePr>
          <p:xfrm>
            <a:off x="6257158" y="1532366"/>
            <a:ext cx="4774362" cy="4182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97" name="文本框 59"/>
          <p:cNvSpPr txBox="1"/>
          <p:nvPr/>
        </p:nvSpPr>
        <p:spPr>
          <a:xfrm>
            <a:off x="723116" y="5178855"/>
            <a:ext cx="5095506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latin typeface="+mn-ea"/>
              </a:rPr>
              <a:t>提供实时语音转文字及自动翻译的功能，支持对文本结果进行实时编辑修改、重点标记等操作。</a:t>
            </a:r>
          </a:p>
        </p:txBody>
      </p:sp>
      <p:cxnSp>
        <p:nvCxnSpPr>
          <p:cNvPr id="98" name="直线连接符 61"/>
          <p:cNvCxnSpPr/>
          <p:nvPr/>
        </p:nvCxnSpPr>
        <p:spPr>
          <a:xfrm>
            <a:off x="699042" y="3445819"/>
            <a:ext cx="323150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128" y="1969856"/>
            <a:ext cx="4262962" cy="2566541"/>
          </a:xfrm>
          <a:prstGeom prst="rect">
            <a:avLst/>
          </a:prstGeom>
          <a:effectLst>
            <a:outerShdw blurRad="50800" dist="38100" dir="2700000" algn="tl" rotWithShape="0">
              <a:srgbClr val="0746E3">
                <a:alpha val="40000"/>
              </a:srgbClr>
            </a:outerShdw>
          </a:effectLst>
        </p:spPr>
      </p:pic>
      <p:sp>
        <p:nvSpPr>
          <p:cNvPr id="100" name="文本框 27"/>
          <p:cNvSpPr txBox="1"/>
          <p:nvPr/>
        </p:nvSpPr>
        <p:spPr>
          <a:xfrm>
            <a:off x="668285" y="1158041"/>
            <a:ext cx="748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+mn-ea"/>
              </a:rPr>
              <a:t>标准</a:t>
            </a:r>
            <a:r>
              <a:rPr kumimoji="1" lang="zh-CN" altLang="en-US" dirty="0">
                <a:latin typeface="+mn-ea"/>
              </a:rPr>
              <a:t>普通话识别准确率高达</a:t>
            </a:r>
            <a:r>
              <a:rPr kumimoji="1" lang="en-US" altLang="zh-CN" b="1" dirty="0">
                <a:solidFill>
                  <a:schemeClr val="accent1"/>
                </a:solidFill>
                <a:latin typeface="+mn-ea"/>
              </a:rPr>
              <a:t>98.5%</a:t>
            </a:r>
            <a:r>
              <a:rPr kumimoji="1" lang="zh-CN" altLang="en-US" dirty="0">
                <a:latin typeface="+mn-ea"/>
              </a:rPr>
              <a:t>，</a:t>
            </a:r>
            <a:r>
              <a:rPr kumimoji="1" lang="en-US" altLang="zh-CN" dirty="0">
                <a:latin typeface="+mn-ea"/>
              </a:rPr>
              <a:t>Native</a:t>
            </a:r>
            <a:r>
              <a:rPr kumimoji="1" lang="zh-CN" altLang="en-US" dirty="0">
                <a:latin typeface="+mn-ea"/>
              </a:rPr>
              <a:t>英文识别准确率高达</a:t>
            </a:r>
            <a:r>
              <a:rPr kumimoji="1" lang="en-US" altLang="zh-CN" b="1" dirty="0">
                <a:solidFill>
                  <a:schemeClr val="accent1"/>
                </a:solidFill>
                <a:latin typeface="+mn-ea"/>
              </a:rPr>
              <a:t>97%</a:t>
            </a:r>
            <a:r>
              <a:rPr kumimoji="1" lang="zh-CN" altLang="en-US" dirty="0">
                <a:latin typeface="+mn-ea"/>
              </a:rPr>
              <a:t>。</a:t>
            </a:r>
            <a:endParaRPr kumimoji="1" lang="zh-CN" altLang="en-US" dirty="0"/>
          </a:p>
        </p:txBody>
      </p:sp>
      <p:sp>
        <p:nvSpPr>
          <p:cNvPr id="101" name="文本框 28"/>
          <p:cNvSpPr txBox="1"/>
          <p:nvPr/>
        </p:nvSpPr>
        <p:spPr>
          <a:xfrm>
            <a:off x="2472631" y="4667225"/>
            <a:ext cx="155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2F2F2F"/>
                </a:solidFill>
                <a:latin typeface="+mj-ea"/>
                <a:ea typeface="+mj-ea"/>
              </a:rPr>
              <a:t>实时会议</a:t>
            </a:r>
          </a:p>
        </p:txBody>
      </p:sp>
      <p:sp>
        <p:nvSpPr>
          <p:cNvPr id="102" name="矩形 101"/>
          <p:cNvSpPr/>
          <p:nvPr/>
        </p:nvSpPr>
        <p:spPr>
          <a:xfrm>
            <a:off x="6256314" y="2204859"/>
            <a:ext cx="4624704" cy="360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5721" y="3298893"/>
            <a:ext cx="4356408" cy="2428572"/>
          </a:xfrm>
          <a:prstGeom prst="rect">
            <a:avLst/>
          </a:prstGeom>
          <a:effectLst>
            <a:outerShdw blurRad="50800" dist="38100" dir="13500000" algn="br" rotWithShape="0">
              <a:srgbClr val="0746E3">
                <a:alpha val="40000"/>
              </a:srgbClr>
            </a:outerShdw>
          </a:effectLst>
        </p:spPr>
      </p:pic>
      <p:sp>
        <p:nvSpPr>
          <p:cNvPr id="104" name="文本框 33"/>
          <p:cNvSpPr txBox="1"/>
          <p:nvPr/>
        </p:nvSpPr>
        <p:spPr>
          <a:xfrm>
            <a:off x="6269191" y="2189560"/>
            <a:ext cx="45977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800" dirty="0"/>
              <a:t>支持多种格式（</a:t>
            </a:r>
            <a:r>
              <a:rPr kumimoji="1" lang="en-US" altLang="zh-CN" sz="1800" dirty="0"/>
              <a:t>mp3</a:t>
            </a:r>
            <a:r>
              <a:rPr kumimoji="1" lang="zh-CN" altLang="en-US" sz="1800" dirty="0"/>
              <a:t>、</a:t>
            </a:r>
            <a:r>
              <a:rPr kumimoji="1" lang="en-US" altLang="zh-CN" sz="1800" dirty="0"/>
              <a:t>wav</a:t>
            </a:r>
            <a:r>
              <a:rPr kumimoji="1" lang="zh-CN" altLang="en-US" sz="1800" dirty="0"/>
              <a:t>、</a:t>
            </a:r>
            <a:r>
              <a:rPr kumimoji="1" lang="en-US" altLang="zh-CN" sz="1800" dirty="0"/>
              <a:t>mp4</a:t>
            </a:r>
            <a:r>
              <a:rPr kumimoji="1" lang="zh-CN" altLang="en-US" sz="1800" dirty="0"/>
              <a:t>、</a:t>
            </a:r>
            <a:r>
              <a:rPr kumimoji="1" lang="en-US" altLang="zh-CN" sz="1800" dirty="0" err="1"/>
              <a:t>pcm</a:t>
            </a:r>
            <a:r>
              <a:rPr kumimoji="1" lang="zh-CN" altLang="en-US" sz="1800" dirty="0"/>
              <a:t>、</a:t>
            </a:r>
            <a:r>
              <a:rPr kumimoji="1" lang="en-US" altLang="zh-CN" sz="1800" dirty="0" err="1"/>
              <a:t>wma</a:t>
            </a:r>
            <a:r>
              <a:rPr kumimoji="1" lang="zh-CN" altLang="en-US" sz="1800" dirty="0"/>
              <a:t>等）的文件上传，</a:t>
            </a:r>
            <a:r>
              <a:rPr kumimoji="1" lang="en-US" altLang="zh-CN" sz="1800" dirty="0"/>
              <a:t>1</a:t>
            </a:r>
            <a:r>
              <a:rPr kumimoji="1" lang="zh-CN" altLang="en-US" sz="1800" dirty="0"/>
              <a:t>小时音频文件最快可</a:t>
            </a:r>
            <a:r>
              <a:rPr kumimoji="1" lang="en-US" altLang="zh-CN" sz="1800" dirty="0">
                <a:solidFill>
                  <a:schemeClr val="accent1"/>
                </a:solidFill>
              </a:rPr>
              <a:t>3</a:t>
            </a:r>
            <a:r>
              <a:rPr kumimoji="1" lang="zh-CN" altLang="en-US" sz="1800" dirty="0">
                <a:solidFill>
                  <a:schemeClr val="accent1"/>
                </a:solidFill>
              </a:rPr>
              <a:t>分钟</a:t>
            </a:r>
            <a:r>
              <a:rPr kumimoji="1" lang="zh-CN" altLang="en-US" sz="1800" dirty="0"/>
              <a:t>出稿。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1635060"/>
            <a:ext cx="12192000" cy="4272567"/>
            <a:chOff x="0" y="1338727"/>
            <a:chExt cx="12192000" cy="4272567"/>
          </a:xfrm>
        </p:grpSpPr>
        <p:sp>
          <p:nvSpPr>
            <p:cNvPr id="49" name="圆角矩形 48"/>
            <p:cNvSpPr/>
            <p:nvPr/>
          </p:nvSpPr>
          <p:spPr>
            <a:xfrm>
              <a:off x="0" y="1338727"/>
              <a:ext cx="12192000" cy="42725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0" name="组合 2"/>
            <p:cNvGrpSpPr/>
            <p:nvPr/>
          </p:nvGrpSpPr>
          <p:grpSpPr>
            <a:xfrm>
              <a:off x="670560" y="1643456"/>
              <a:ext cx="2167890" cy="523220"/>
              <a:chOff x="670560" y="1643456"/>
              <a:chExt cx="2167890" cy="523220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670560" y="1643456"/>
                <a:ext cx="2167890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1" name="文本框 15"/>
              <p:cNvSpPr txBox="1"/>
              <p:nvPr/>
            </p:nvSpPr>
            <p:spPr>
              <a:xfrm>
                <a:off x="827405" y="1674233"/>
                <a:ext cx="185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手动区分</a:t>
                </a:r>
                <a:endParaRPr lang="en-US" altLang="zh-CN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文本框 16"/>
            <p:cNvSpPr txBox="1"/>
            <p:nvPr/>
          </p:nvSpPr>
          <p:spPr>
            <a:xfrm>
              <a:off x="567524" y="2197453"/>
              <a:ext cx="4958898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defRPr/>
              </a:pPr>
              <a:r>
                <a:rPr lang="zh-CN" altLang="en-US" dirty="0">
                  <a:latin typeface="+mn-ea"/>
                </a:rPr>
                <a:t>支持在会前、会中手动进行会议角色维护，同时可通过快捷键进行发言人切换。</a:t>
              </a:r>
              <a:endParaRPr lang="en-US" altLang="zh-CN" dirty="0">
                <a:latin typeface="+mn-ea"/>
              </a:endParaRPr>
            </a:p>
          </p:txBody>
        </p:sp>
        <p:grpSp>
          <p:nvGrpSpPr>
            <p:cNvPr id="58" name="组合 3"/>
            <p:cNvGrpSpPr/>
            <p:nvPr/>
          </p:nvGrpSpPr>
          <p:grpSpPr>
            <a:xfrm>
              <a:off x="670560" y="3429000"/>
              <a:ext cx="2167890" cy="523220"/>
              <a:chOff x="670560" y="3429000"/>
              <a:chExt cx="2167890" cy="523220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670560" y="3429000"/>
                <a:ext cx="2167890" cy="52322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" name="文本框 18"/>
              <p:cNvSpPr txBox="1"/>
              <p:nvPr/>
            </p:nvSpPr>
            <p:spPr>
              <a:xfrm>
                <a:off x="827405" y="3459777"/>
                <a:ext cx="185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2F2F2F"/>
                    </a:solidFill>
                    <a:latin typeface="+mj-ea"/>
                    <a:ea typeface="+mj-ea"/>
                  </a:rPr>
                  <a:t>自动区分</a:t>
                </a:r>
                <a:endParaRPr lang="en-US" altLang="zh-CN" dirty="0">
                  <a:solidFill>
                    <a:srgbClr val="2F2F2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1" name="文本框 19"/>
            <p:cNvSpPr txBox="1"/>
            <p:nvPr/>
          </p:nvSpPr>
          <p:spPr>
            <a:xfrm>
              <a:off x="567524" y="3982997"/>
              <a:ext cx="4958898" cy="10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45000"/>
                <a:defRPr/>
              </a:pPr>
              <a:r>
                <a:rPr lang="zh-CN" altLang="en-US" dirty="0">
                  <a:latin typeface="+mn-ea"/>
                </a:rPr>
                <a:t>支持通过声纹识别和说话人聚类技术进行会议角色的自动区分，其中，说话人聚类仅在会议结束显示角色代称。</a:t>
              </a:r>
              <a:endParaRPr lang="en-US" altLang="zh-CN" dirty="0">
                <a:latin typeface="+mn-ea"/>
              </a:endParaRPr>
            </a:p>
          </p:txBody>
        </p:sp>
      </p:grpSp>
      <p:cxnSp>
        <p:nvCxnSpPr>
          <p:cNvPr id="82" name="直线连接符 20"/>
          <p:cNvCxnSpPr/>
          <p:nvPr/>
        </p:nvCxnSpPr>
        <p:spPr>
          <a:xfrm>
            <a:off x="679133" y="5605568"/>
            <a:ext cx="1038215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标题 1"/>
          <p:cNvSpPr txBox="1">
            <a:spLocks/>
          </p:cNvSpPr>
          <p:nvPr/>
        </p:nvSpPr>
        <p:spPr>
          <a:xfrm>
            <a:off x="660400" y="791653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会议角色区分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5925620" y="1815651"/>
            <a:ext cx="5867182" cy="4091976"/>
          </a:xfrm>
          <a:prstGeom prst="roundRect">
            <a:avLst>
              <a:gd name="adj" fmla="val 7080"/>
            </a:avLst>
          </a:prstGeom>
          <a:noFill/>
          <a:ln w="1905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powder"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任意形状 12"/>
          <p:cNvSpPr/>
          <p:nvPr/>
        </p:nvSpPr>
        <p:spPr>
          <a:xfrm>
            <a:off x="8476717" y="6019570"/>
            <a:ext cx="975696" cy="204795"/>
          </a:xfrm>
          <a:custGeom>
            <a:avLst/>
            <a:gdLst>
              <a:gd name="connsiteX0" fmla="*/ 186438 w 1368933"/>
              <a:gd name="connsiteY0" fmla="*/ 0 h 204795"/>
              <a:gd name="connsiteX1" fmla="*/ 1182495 w 1368933"/>
              <a:gd name="connsiteY1" fmla="*/ 0 h 204795"/>
              <a:gd name="connsiteX2" fmla="*/ 1368933 w 1368933"/>
              <a:gd name="connsiteY2" fmla="*/ 186438 h 204795"/>
              <a:gd name="connsiteX3" fmla="*/ 1368933 w 1368933"/>
              <a:gd name="connsiteY3" fmla="*/ 204795 h 204795"/>
              <a:gd name="connsiteX4" fmla="*/ 0 w 1368933"/>
              <a:gd name="connsiteY4" fmla="*/ 204795 h 204795"/>
              <a:gd name="connsiteX5" fmla="*/ 0 w 1368933"/>
              <a:gd name="connsiteY5" fmla="*/ 186438 h 204795"/>
              <a:gd name="connsiteX6" fmla="*/ 186438 w 1368933"/>
              <a:gd name="connsiteY6" fmla="*/ 0 h 2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33" h="204795">
                <a:moveTo>
                  <a:pt x="186438" y="0"/>
                </a:moveTo>
                <a:lnTo>
                  <a:pt x="1182495" y="0"/>
                </a:lnTo>
                <a:cubicBezTo>
                  <a:pt x="1285462" y="0"/>
                  <a:pt x="1368933" y="83471"/>
                  <a:pt x="1368933" y="186438"/>
                </a:cubicBezTo>
                <a:lnTo>
                  <a:pt x="1368933" y="204795"/>
                </a:lnTo>
                <a:lnTo>
                  <a:pt x="0" y="204795"/>
                </a:lnTo>
                <a:lnTo>
                  <a:pt x="0" y="186438"/>
                </a:lnTo>
                <a:cubicBezTo>
                  <a:pt x="0" y="83471"/>
                  <a:pt x="83471" y="0"/>
                  <a:pt x="18643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6" name="任意形状 21"/>
          <p:cNvSpPr/>
          <p:nvPr/>
        </p:nvSpPr>
        <p:spPr>
          <a:xfrm>
            <a:off x="11061290" y="5604535"/>
            <a:ext cx="402646" cy="401994"/>
          </a:xfrm>
          <a:custGeom>
            <a:avLst/>
            <a:gdLst>
              <a:gd name="T0" fmla="*/ 6433 w 6587"/>
              <a:gd name="T1" fmla="*/ 4527 h 6587"/>
              <a:gd name="T2" fmla="*/ 4681 w 6587"/>
              <a:gd name="T3" fmla="*/ 2775 h 6587"/>
              <a:gd name="T4" fmla="*/ 5829 w 6587"/>
              <a:gd name="T5" fmla="*/ 2142 h 6587"/>
              <a:gd name="T6" fmla="*/ 5976 w 6587"/>
              <a:gd name="T7" fmla="*/ 1858 h 6587"/>
              <a:gd name="T8" fmla="*/ 5770 w 6587"/>
              <a:gd name="T9" fmla="*/ 1612 h 6587"/>
              <a:gd name="T10" fmla="*/ 389 w 6587"/>
              <a:gd name="T11" fmla="*/ 30 h 6587"/>
              <a:gd name="T12" fmla="*/ 103 w 6587"/>
              <a:gd name="T13" fmla="*/ 103 h 6587"/>
              <a:gd name="T14" fmla="*/ 30 w 6587"/>
              <a:gd name="T15" fmla="*/ 389 h 6587"/>
              <a:gd name="T16" fmla="*/ 1612 w 6587"/>
              <a:gd name="T17" fmla="*/ 5770 h 6587"/>
              <a:gd name="T18" fmla="*/ 1858 w 6587"/>
              <a:gd name="T19" fmla="*/ 5976 h 6587"/>
              <a:gd name="T20" fmla="*/ 2142 w 6587"/>
              <a:gd name="T21" fmla="*/ 5829 h 6587"/>
              <a:gd name="T22" fmla="*/ 2775 w 6587"/>
              <a:gd name="T23" fmla="*/ 4682 h 6587"/>
              <a:gd name="T24" fmla="*/ 4526 w 6587"/>
              <a:gd name="T25" fmla="*/ 6434 h 6587"/>
              <a:gd name="T26" fmla="*/ 5082 w 6587"/>
              <a:gd name="T27" fmla="*/ 6434 h 6587"/>
              <a:gd name="T28" fmla="*/ 6433 w 6587"/>
              <a:gd name="T29" fmla="*/ 5082 h 6587"/>
              <a:gd name="T30" fmla="*/ 6433 w 6587"/>
              <a:gd name="T31" fmla="*/ 4527 h 6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7" h="6587">
                <a:moveTo>
                  <a:pt x="6433" y="4527"/>
                </a:moveTo>
                <a:lnTo>
                  <a:pt x="4681" y="2775"/>
                </a:lnTo>
                <a:lnTo>
                  <a:pt x="5829" y="2142"/>
                </a:lnTo>
                <a:cubicBezTo>
                  <a:pt x="5931" y="2086"/>
                  <a:pt x="5989" y="1974"/>
                  <a:pt x="5976" y="1858"/>
                </a:cubicBezTo>
                <a:cubicBezTo>
                  <a:pt x="5964" y="1742"/>
                  <a:pt x="5882" y="1645"/>
                  <a:pt x="5770" y="1612"/>
                </a:cubicBezTo>
                <a:lnTo>
                  <a:pt x="389" y="30"/>
                </a:lnTo>
                <a:cubicBezTo>
                  <a:pt x="287" y="0"/>
                  <a:pt x="178" y="28"/>
                  <a:pt x="103" y="103"/>
                </a:cubicBezTo>
                <a:cubicBezTo>
                  <a:pt x="28" y="178"/>
                  <a:pt x="0" y="287"/>
                  <a:pt x="30" y="389"/>
                </a:cubicBezTo>
                <a:lnTo>
                  <a:pt x="1612" y="5770"/>
                </a:lnTo>
                <a:cubicBezTo>
                  <a:pt x="1644" y="5882"/>
                  <a:pt x="1742" y="5964"/>
                  <a:pt x="1858" y="5976"/>
                </a:cubicBezTo>
                <a:cubicBezTo>
                  <a:pt x="1974" y="5989"/>
                  <a:pt x="2086" y="5931"/>
                  <a:pt x="2142" y="5829"/>
                </a:cubicBezTo>
                <a:lnTo>
                  <a:pt x="2775" y="4682"/>
                </a:lnTo>
                <a:lnTo>
                  <a:pt x="4526" y="6434"/>
                </a:lnTo>
                <a:cubicBezTo>
                  <a:pt x="4680" y="6587"/>
                  <a:pt x="4929" y="6587"/>
                  <a:pt x="5082" y="6434"/>
                </a:cubicBezTo>
                <a:lnTo>
                  <a:pt x="6433" y="5082"/>
                </a:lnTo>
                <a:cubicBezTo>
                  <a:pt x="6587" y="4929"/>
                  <a:pt x="6587" y="4680"/>
                  <a:pt x="6433" y="452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51" y="2189125"/>
            <a:ext cx="5578625" cy="3133969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形状 31"/>
          <p:cNvSpPr/>
          <p:nvPr/>
        </p:nvSpPr>
        <p:spPr>
          <a:xfrm>
            <a:off x="567159" y="5011838"/>
            <a:ext cx="7280476" cy="1350842"/>
          </a:xfrm>
          <a:custGeom>
            <a:avLst/>
            <a:gdLst>
              <a:gd name="connsiteX0" fmla="*/ 81023 w 7280476"/>
              <a:gd name="connsiteY0" fmla="*/ 300942 h 1527858"/>
              <a:gd name="connsiteX1" fmla="*/ 1099595 w 7280476"/>
              <a:gd name="connsiteY1" fmla="*/ 1527858 h 1527858"/>
              <a:gd name="connsiteX2" fmla="*/ 7280476 w 7280476"/>
              <a:gd name="connsiteY2" fmla="*/ 1481559 h 1527858"/>
              <a:gd name="connsiteX3" fmla="*/ 7014259 w 7280476"/>
              <a:gd name="connsiteY3" fmla="*/ 0 h 1527858"/>
              <a:gd name="connsiteX4" fmla="*/ 0 w 7280476"/>
              <a:gd name="connsiteY4" fmla="*/ 266218 h 1527858"/>
              <a:gd name="connsiteX5" fmla="*/ 0 w 7280476"/>
              <a:gd name="connsiteY5" fmla="*/ 277792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0476" h="1527858">
                <a:moveTo>
                  <a:pt x="81023" y="300942"/>
                </a:moveTo>
                <a:lnTo>
                  <a:pt x="1099595" y="1527858"/>
                </a:lnTo>
                <a:lnTo>
                  <a:pt x="7280476" y="1481559"/>
                </a:lnTo>
                <a:lnTo>
                  <a:pt x="7014259" y="0"/>
                </a:lnTo>
                <a:lnTo>
                  <a:pt x="0" y="266218"/>
                </a:lnTo>
                <a:lnTo>
                  <a:pt x="0" y="277792"/>
                </a:lnTo>
              </a:path>
            </a:pathLst>
          </a:cu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660400" y="495320"/>
            <a:ext cx="6117293" cy="523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主要功能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字幕投屏显示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图片 49"/>
          <p:cNvPicPr/>
          <p:nvPr/>
        </p:nvPicPr>
        <p:blipFill>
          <a:blip r:embed="rId2"/>
          <a:stretch>
            <a:fillRect/>
          </a:stretch>
        </p:blipFill>
        <p:spPr>
          <a:xfrm>
            <a:off x="745768" y="1589813"/>
            <a:ext cx="5962619" cy="3647894"/>
          </a:xfrm>
          <a:prstGeom prst="rect">
            <a:avLst/>
          </a:prstGeom>
        </p:spPr>
      </p:pic>
      <p:pic>
        <p:nvPicPr>
          <p:cNvPr id="53" name="图片 52" descr="图形用户界面, 文本&#10;&#10;中度可信度描述已自动生成"/>
          <p:cNvPicPr>
            <a:picLocks noChangeAspect="1"/>
          </p:cNvPicPr>
          <p:nvPr/>
        </p:nvPicPr>
        <p:blipFill rotWithShape="1">
          <a:blip r:embed="rId3" cstate="print"/>
          <a:srcRect l="13046" t="11359" r="14566" b="14052"/>
          <a:stretch>
            <a:fillRect/>
          </a:stretch>
        </p:blipFill>
        <p:spPr>
          <a:xfrm>
            <a:off x="367840" y="1280160"/>
            <a:ext cx="6625874" cy="4267200"/>
          </a:xfrm>
          <a:prstGeom prst="rect">
            <a:avLst/>
          </a:prstGeom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58" name="图片 57" descr="图片包含 文本&#10;&#10;描述已自动生成"/>
          <p:cNvPicPr>
            <a:picLocks noChangeAspect="1"/>
          </p:cNvPicPr>
          <p:nvPr/>
        </p:nvPicPr>
        <p:blipFill rotWithShape="1">
          <a:blip r:embed="rId4" cstate="print"/>
          <a:srcRect l="20846" t="7105" r="20701" b="10881"/>
          <a:stretch>
            <a:fillRect/>
          </a:stretch>
        </p:blipFill>
        <p:spPr>
          <a:xfrm>
            <a:off x="2470339" y="2902225"/>
            <a:ext cx="5647546" cy="3273287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8391640" y="1417287"/>
            <a:ext cx="3800360" cy="1350842"/>
            <a:chOff x="8391640" y="1417287"/>
            <a:chExt cx="3800360" cy="1350842"/>
          </a:xfrm>
        </p:grpSpPr>
        <p:sp>
          <p:nvSpPr>
            <p:cNvPr id="70" name="任意形状 30"/>
            <p:cNvSpPr/>
            <p:nvPr/>
          </p:nvSpPr>
          <p:spPr>
            <a:xfrm>
              <a:off x="8391640" y="1417287"/>
              <a:ext cx="3800360" cy="1350842"/>
            </a:xfrm>
            <a:custGeom>
              <a:avLst/>
              <a:gdLst>
                <a:gd name="connsiteX0" fmla="*/ 95356 w 3800360"/>
                <a:gd name="connsiteY0" fmla="*/ 0 h 1350842"/>
                <a:gd name="connsiteX1" fmla="*/ 3800360 w 3800360"/>
                <a:gd name="connsiteY1" fmla="*/ 0 h 1350842"/>
                <a:gd name="connsiteX2" fmla="*/ 3800360 w 3800360"/>
                <a:gd name="connsiteY2" fmla="*/ 1350842 h 1350842"/>
                <a:gd name="connsiteX3" fmla="*/ 95356 w 3800360"/>
                <a:gd name="connsiteY3" fmla="*/ 1350842 h 1350842"/>
                <a:gd name="connsiteX4" fmla="*/ 0 w 3800360"/>
                <a:gd name="connsiteY4" fmla="*/ 1255486 h 1350842"/>
                <a:gd name="connsiteX5" fmla="*/ 0 w 3800360"/>
                <a:gd name="connsiteY5" fmla="*/ 95356 h 1350842"/>
                <a:gd name="connsiteX6" fmla="*/ 95356 w 3800360"/>
                <a:gd name="connsiteY6" fmla="*/ 0 h 1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360" h="1350842">
                  <a:moveTo>
                    <a:pt x="95356" y="0"/>
                  </a:moveTo>
                  <a:lnTo>
                    <a:pt x="3800360" y="0"/>
                  </a:lnTo>
                  <a:lnTo>
                    <a:pt x="3800360" y="1350842"/>
                  </a:lnTo>
                  <a:lnTo>
                    <a:pt x="95356" y="1350842"/>
                  </a:lnTo>
                  <a:cubicBezTo>
                    <a:pt x="42692" y="1350842"/>
                    <a:pt x="0" y="1308150"/>
                    <a:pt x="0" y="1255486"/>
                  </a:cubicBezTo>
                  <a:lnTo>
                    <a:pt x="0" y="95356"/>
                  </a:lnTo>
                  <a:cubicBezTo>
                    <a:pt x="0" y="42692"/>
                    <a:pt x="42692" y="0"/>
                    <a:pt x="9535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74" name="直线箭头连接符 35"/>
            <p:cNvCxnSpPr/>
            <p:nvPr/>
          </p:nvCxnSpPr>
          <p:spPr>
            <a:xfrm>
              <a:off x="10440365" y="1785331"/>
              <a:ext cx="145841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"/>
            <p:cNvGrpSpPr/>
            <p:nvPr/>
          </p:nvGrpSpPr>
          <p:grpSpPr>
            <a:xfrm>
              <a:off x="8753399" y="1492171"/>
              <a:ext cx="3145375" cy="1201075"/>
              <a:chOff x="8753399" y="1542654"/>
              <a:chExt cx="3145375" cy="1201075"/>
            </a:xfrm>
          </p:grpSpPr>
          <p:sp>
            <p:nvSpPr>
              <p:cNvPr id="81" name="文本框 33"/>
              <p:cNvSpPr txBox="1"/>
              <p:nvPr/>
            </p:nvSpPr>
            <p:spPr>
              <a:xfrm>
                <a:off x="8753400" y="1542654"/>
                <a:ext cx="2790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全屏投屏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82" name="文本框 20"/>
              <p:cNvSpPr txBox="1"/>
              <p:nvPr/>
            </p:nvSpPr>
            <p:spPr>
              <a:xfrm>
                <a:off x="8753399" y="2012952"/>
                <a:ext cx="3145375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实时全屏显示识别和翻译结果，文本内容自动</a:t>
                </a:r>
                <a:r>
                  <a:rPr lang="zh-CN" altLang="en-US" dirty="0">
                    <a:solidFill>
                      <a:srgbClr val="FFFFFF"/>
                    </a:solidFill>
                    <a:latin typeface="+mn-ea"/>
                  </a:rPr>
                  <a:t>刷新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2B67FE">
                          <a:lumMod val="20000"/>
                          <a:lumOff val="80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83" name="组合 9"/>
          <p:cNvGrpSpPr/>
          <p:nvPr/>
        </p:nvGrpSpPr>
        <p:grpSpPr>
          <a:xfrm>
            <a:off x="8391640" y="3046434"/>
            <a:ext cx="3800360" cy="1350842"/>
            <a:chOff x="8391640" y="3046434"/>
            <a:chExt cx="3800360" cy="1350842"/>
          </a:xfrm>
        </p:grpSpPr>
        <p:sp>
          <p:nvSpPr>
            <p:cNvPr id="84" name="任意形状 34"/>
            <p:cNvSpPr/>
            <p:nvPr/>
          </p:nvSpPr>
          <p:spPr>
            <a:xfrm>
              <a:off x="8391640" y="3046434"/>
              <a:ext cx="3800360" cy="1350842"/>
            </a:xfrm>
            <a:custGeom>
              <a:avLst/>
              <a:gdLst>
                <a:gd name="connsiteX0" fmla="*/ 95356 w 3800360"/>
                <a:gd name="connsiteY0" fmla="*/ 0 h 1350842"/>
                <a:gd name="connsiteX1" fmla="*/ 3800360 w 3800360"/>
                <a:gd name="connsiteY1" fmla="*/ 0 h 1350842"/>
                <a:gd name="connsiteX2" fmla="*/ 3800360 w 3800360"/>
                <a:gd name="connsiteY2" fmla="*/ 1350842 h 1350842"/>
                <a:gd name="connsiteX3" fmla="*/ 95356 w 3800360"/>
                <a:gd name="connsiteY3" fmla="*/ 1350842 h 1350842"/>
                <a:gd name="connsiteX4" fmla="*/ 0 w 3800360"/>
                <a:gd name="connsiteY4" fmla="*/ 1255486 h 1350842"/>
                <a:gd name="connsiteX5" fmla="*/ 0 w 3800360"/>
                <a:gd name="connsiteY5" fmla="*/ 95356 h 1350842"/>
                <a:gd name="connsiteX6" fmla="*/ 95356 w 3800360"/>
                <a:gd name="connsiteY6" fmla="*/ 0 h 1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360" h="1350842">
                  <a:moveTo>
                    <a:pt x="95356" y="0"/>
                  </a:moveTo>
                  <a:lnTo>
                    <a:pt x="3800360" y="0"/>
                  </a:lnTo>
                  <a:lnTo>
                    <a:pt x="3800360" y="1350842"/>
                  </a:lnTo>
                  <a:lnTo>
                    <a:pt x="95356" y="1350842"/>
                  </a:lnTo>
                  <a:cubicBezTo>
                    <a:pt x="42692" y="1350842"/>
                    <a:pt x="0" y="1308150"/>
                    <a:pt x="0" y="1255486"/>
                  </a:cubicBezTo>
                  <a:lnTo>
                    <a:pt x="0" y="95356"/>
                  </a:lnTo>
                  <a:cubicBezTo>
                    <a:pt x="0" y="42692"/>
                    <a:pt x="42692" y="0"/>
                    <a:pt x="95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85" name="直线箭头连接符 40"/>
            <p:cNvCxnSpPr/>
            <p:nvPr/>
          </p:nvCxnSpPr>
          <p:spPr>
            <a:xfrm>
              <a:off x="10440365" y="3414478"/>
              <a:ext cx="145841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10"/>
            <p:cNvGrpSpPr/>
            <p:nvPr/>
          </p:nvGrpSpPr>
          <p:grpSpPr>
            <a:xfrm>
              <a:off x="8745210" y="3120497"/>
              <a:ext cx="3446789" cy="1202717"/>
              <a:chOff x="8745210" y="3171801"/>
              <a:chExt cx="3446789" cy="1202717"/>
            </a:xfrm>
          </p:grpSpPr>
          <p:sp>
            <p:nvSpPr>
              <p:cNvPr id="87" name="文本框 39"/>
              <p:cNvSpPr txBox="1"/>
              <p:nvPr/>
            </p:nvSpPr>
            <p:spPr>
              <a:xfrm>
                <a:off x="8745211" y="3171801"/>
                <a:ext cx="2790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字幕投屏</a:t>
                </a:r>
                <a:endParaRPr lang="en-US" altLang="zh-CN" sz="24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88" name="文本框 24"/>
              <p:cNvSpPr txBox="1"/>
              <p:nvPr/>
            </p:nvSpPr>
            <p:spPr>
              <a:xfrm>
                <a:off x="8745210" y="3643741"/>
                <a:ext cx="3446789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  <a:cs typeface="+mn-cs"/>
                  </a:rPr>
                  <a:t>以字幕条的样式实时显示，可搭配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  <a:cs typeface="+mn-cs"/>
                  </a:rPr>
                  <a:t>PPT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  <a:cs typeface="+mn-cs"/>
                  </a:rPr>
                  <a:t>、视频</a:t>
                </a:r>
                <a:r>
                  <a:rPr lang="zh-CN" altLang="en-US" dirty="0">
                    <a:latin typeface="+mn-ea"/>
                  </a:rPr>
                  <a:t>等一起使用。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8391640" y="4675581"/>
            <a:ext cx="3800360" cy="1350842"/>
            <a:chOff x="8391640" y="4675581"/>
            <a:chExt cx="3800360" cy="1350842"/>
          </a:xfrm>
        </p:grpSpPr>
        <p:sp>
          <p:nvSpPr>
            <p:cNvPr id="90" name="任意形状 36"/>
            <p:cNvSpPr/>
            <p:nvPr/>
          </p:nvSpPr>
          <p:spPr>
            <a:xfrm>
              <a:off x="8391640" y="4675581"/>
              <a:ext cx="3800360" cy="1350842"/>
            </a:xfrm>
            <a:custGeom>
              <a:avLst/>
              <a:gdLst>
                <a:gd name="connsiteX0" fmla="*/ 95356 w 3800360"/>
                <a:gd name="connsiteY0" fmla="*/ 0 h 1350842"/>
                <a:gd name="connsiteX1" fmla="*/ 3800360 w 3800360"/>
                <a:gd name="connsiteY1" fmla="*/ 0 h 1350842"/>
                <a:gd name="connsiteX2" fmla="*/ 3800360 w 3800360"/>
                <a:gd name="connsiteY2" fmla="*/ 1350842 h 1350842"/>
                <a:gd name="connsiteX3" fmla="*/ 95356 w 3800360"/>
                <a:gd name="connsiteY3" fmla="*/ 1350842 h 1350842"/>
                <a:gd name="connsiteX4" fmla="*/ 0 w 3800360"/>
                <a:gd name="connsiteY4" fmla="*/ 1255486 h 1350842"/>
                <a:gd name="connsiteX5" fmla="*/ 0 w 3800360"/>
                <a:gd name="connsiteY5" fmla="*/ 95356 h 1350842"/>
                <a:gd name="connsiteX6" fmla="*/ 95356 w 3800360"/>
                <a:gd name="connsiteY6" fmla="*/ 0 h 135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360" h="1350842">
                  <a:moveTo>
                    <a:pt x="95356" y="0"/>
                  </a:moveTo>
                  <a:lnTo>
                    <a:pt x="3800360" y="0"/>
                  </a:lnTo>
                  <a:lnTo>
                    <a:pt x="3800360" y="1350842"/>
                  </a:lnTo>
                  <a:lnTo>
                    <a:pt x="95356" y="1350842"/>
                  </a:lnTo>
                  <a:cubicBezTo>
                    <a:pt x="42692" y="1350842"/>
                    <a:pt x="0" y="1308150"/>
                    <a:pt x="0" y="1255486"/>
                  </a:cubicBezTo>
                  <a:lnTo>
                    <a:pt x="0" y="95356"/>
                  </a:lnTo>
                  <a:cubicBezTo>
                    <a:pt x="0" y="42692"/>
                    <a:pt x="42692" y="0"/>
                    <a:pt x="95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91" name="直线箭头连接符 45"/>
            <p:cNvCxnSpPr/>
            <p:nvPr/>
          </p:nvCxnSpPr>
          <p:spPr>
            <a:xfrm>
              <a:off x="10440365" y="5043625"/>
              <a:ext cx="145841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组合 26"/>
            <p:cNvGrpSpPr/>
            <p:nvPr/>
          </p:nvGrpSpPr>
          <p:grpSpPr>
            <a:xfrm>
              <a:off x="8753400" y="4749644"/>
              <a:ext cx="3301966" cy="1202717"/>
              <a:chOff x="8745211" y="3171801"/>
              <a:chExt cx="3301966" cy="1202717"/>
            </a:xfrm>
          </p:grpSpPr>
          <p:sp>
            <p:nvSpPr>
              <p:cNvPr id="93" name="文本框 28"/>
              <p:cNvSpPr txBox="1"/>
              <p:nvPr/>
            </p:nvSpPr>
            <p:spPr>
              <a:xfrm>
                <a:off x="8745211" y="3171801"/>
                <a:ext cx="2790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b="1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effectLst>
                      <a:outerShdw blurRad="50800" dist="38100" dir="8100000" algn="tr" rotWithShape="0">
                        <a:prstClr val="black">
                          <a:alpha val="20000"/>
                        </a:prstClr>
                      </a:outerShdw>
                    </a:effectLst>
                    <a:latin typeface="+mj-ea"/>
                    <a:ea typeface="+mj-ea"/>
                  </a:rPr>
                  <a:t>样式调整</a:t>
                </a:r>
              </a:p>
            </p:txBody>
          </p:sp>
          <p:sp>
            <p:nvSpPr>
              <p:cNvPr id="94" name="文本框 29"/>
              <p:cNvSpPr txBox="1"/>
              <p:nvPr/>
            </p:nvSpPr>
            <p:spPr>
              <a:xfrm>
                <a:off x="8745211" y="3643741"/>
                <a:ext cx="3301966" cy="730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+mn-ea"/>
                  </a:defRPr>
                </a:lvl1pPr>
              </a:lstStyle>
              <a:p>
                <a:r>
                  <a:rPr lang="zh-CN" altLang="en-US" dirty="0"/>
                  <a:t>支持对字体、字号、背景、</a:t>
                </a:r>
                <a:r>
                  <a:rPr lang="en-US" altLang="zh-CN" dirty="0"/>
                  <a:t>logo</a:t>
                </a:r>
                <a:r>
                  <a:rPr lang="zh-CN" altLang="en-US" dirty="0"/>
                  <a:t>等进行自定义设置。</a:t>
                </a:r>
              </a:p>
            </p:txBody>
          </p:sp>
        </p:grp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55" y="3154756"/>
            <a:ext cx="5154780" cy="289827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96" name="矩形 95"/>
          <p:cNvSpPr/>
          <p:nvPr/>
        </p:nvSpPr>
        <p:spPr>
          <a:xfrm>
            <a:off x="848139" y="1589814"/>
            <a:ext cx="5860247" cy="4970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FFFFFF"/>
                </a:solidFill>
              </a:rPr>
              <a:t>很高兴今天大家欢聚一堂，</a:t>
            </a:r>
            <a:r>
              <a:rPr kumimoji="1" lang="zh-CN" altLang="en-US" dirty="0">
                <a:solidFill>
                  <a:srgbClr val="D9D9D9"/>
                </a:solidFill>
              </a:rPr>
              <a:t>接下来为各位介绍会听</a:t>
            </a:r>
            <a:r>
              <a:rPr kumimoji="1" lang="en-US" altLang="zh-CN" dirty="0">
                <a:solidFill>
                  <a:srgbClr val="D9D9D9"/>
                </a:solidFill>
              </a:rPr>
              <a:t>·</a:t>
            </a:r>
            <a:r>
              <a:rPr kumimoji="1" lang="zh-CN" altLang="en-US" dirty="0">
                <a:solidFill>
                  <a:srgbClr val="D9D9D9"/>
                </a:solidFill>
              </a:rPr>
              <a:t>会议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2608924-f56b-40a6-a89f-8f7318c30a1a"/>
  <p:tag name="COMMONDATA" val="eyJoZGlkIjoiNDE4OWI0Y2JmNzdjNThhMzVmYzY1OWExODMwMDM1ZjgifQ=="/>
  <p:tag name="commondata" val="eyJoZGlkIjoiNmNlNTdlMzhiYjI2ZmViZjA5MzhjZTNmZDI3YTZkZjcifQ=="/>
</p:tagLst>
</file>

<file path=ppt/theme/theme1.xml><?xml version="1.0" encoding="utf-8"?>
<a:theme xmlns:a="http://schemas.openxmlformats.org/drawingml/2006/main" name="Office Theme">
  <a:themeElements>
    <a:clrScheme name="Light Animated (Blue).pptx">
      <a:dk1>
        <a:srgbClr val="32363F"/>
      </a:dk1>
      <a:lt1>
        <a:srgbClr val="FFFFFF"/>
      </a:lt1>
      <a:dk2>
        <a:srgbClr val="AAB2BD"/>
      </a:dk2>
      <a:lt2>
        <a:srgbClr val="EEF2F5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FF9604"/>
      </a:hlink>
      <a:folHlink>
        <a:srgbClr val="FB1553"/>
      </a:folHlink>
    </a:clrScheme>
    <a:fontScheme name="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2099</Words>
  <Application>WPS 演示</Application>
  <PresentationFormat>自定义</PresentationFormat>
  <Paragraphs>323</Paragraphs>
  <Slides>25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SimpleSmart</dc:creator>
  <cp:lastModifiedBy>PCCC</cp:lastModifiedBy>
  <cp:revision>1605</cp:revision>
  <dcterms:created xsi:type="dcterms:W3CDTF">2015-07-02T09:55:00Z</dcterms:created>
  <dcterms:modified xsi:type="dcterms:W3CDTF">2024-03-25T02:21:01Z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CC9A931EBD45494C9CE164022B4B2E9F_13</vt:lpwstr>
  </property>
  <property fmtid="{D5CDD505-2E9C-101B-9397-08002B2CF9AE}" pid="3" name="KSOProductBuildVer">
    <vt:lpwstr>2052-12.1.0.16388</vt:lpwstr>
  </property>
</Properties>
</file>